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1383625" cy="30275213"/>
  <p:notesSz cx="6858000" cy="9144000"/>
  <p:defaultTextStyle>
    <a:defPPr>
      <a:defRPr lang="en-US"/>
    </a:defPPr>
    <a:lvl1pPr marL="0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1pPr>
    <a:lvl2pPr marL="1239789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2pPr>
    <a:lvl3pPr marL="2479578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3pPr>
    <a:lvl4pPr marL="3719368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4pPr>
    <a:lvl5pPr marL="4959157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5pPr>
    <a:lvl6pPr marL="6198946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6pPr>
    <a:lvl7pPr marL="7438735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7pPr>
    <a:lvl8pPr marL="8678525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8pPr>
    <a:lvl9pPr marL="9918314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55" autoAdjust="0"/>
    <p:restoredTop sz="94660"/>
  </p:normalViewPr>
  <p:slideViewPr>
    <p:cSldViewPr snapToGrid="0">
      <p:cViewPr varScale="1">
        <p:scale>
          <a:sx n="25" d="100"/>
          <a:sy n="25" d="100"/>
        </p:scale>
        <p:origin x="318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18/04/2021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2143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18/04/2021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436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18/04/2021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619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18/04/2021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512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18/04/2021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4501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18/04/2021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401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18/04/2021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463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18/04/2021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221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18/04/2021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305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18/04/2021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992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18/04/2021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436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DE5C9-F67D-46FD-8135-357748EA6301}" type="datetimeFigureOut">
              <a:rPr lang="en-GB" smtClean="0"/>
              <a:t>18/04/2021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0499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hyperlink" Target="https://phys.org/news/2013-03-climate-worsen-threat-diarrheal-disease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tiff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37323" y="28513235"/>
            <a:ext cx="16458763" cy="1521354"/>
            <a:chOff x="217007" y="28486794"/>
            <a:chExt cx="17049069" cy="178842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60699" y="28598466"/>
              <a:ext cx="1397291" cy="1676748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60418" y="28633721"/>
              <a:ext cx="3455216" cy="1334193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48925" y="28486794"/>
              <a:ext cx="2070061" cy="178842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436268" y="28646714"/>
              <a:ext cx="3829808" cy="13212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6"/>
            <a:srcRect l="5536" t="18906" r="4037" b="16883"/>
            <a:stretch/>
          </p:blipFill>
          <p:spPr>
            <a:xfrm>
              <a:off x="217007" y="28892151"/>
              <a:ext cx="3417975" cy="1088753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/>
          <a:srcRect l="4356" t="22064" r="3091" b="15304"/>
          <a:stretch/>
        </p:blipFill>
        <p:spPr>
          <a:xfrm>
            <a:off x="16658723" y="223406"/>
            <a:ext cx="4724902" cy="1434345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28297467"/>
            <a:ext cx="21383625" cy="0"/>
          </a:xfrm>
          <a:prstGeom prst="line">
            <a:avLst/>
          </a:prstGeom>
          <a:ln w="1016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0" y="28104961"/>
            <a:ext cx="21383625" cy="0"/>
          </a:xfrm>
          <a:prstGeom prst="line">
            <a:avLst/>
          </a:prstGeom>
          <a:ln w="1206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/>
          <a:srcRect l="17282" t="7375" r="17587" b="8880"/>
          <a:stretch/>
        </p:blipFill>
        <p:spPr>
          <a:xfrm>
            <a:off x="0" y="0"/>
            <a:ext cx="2116438" cy="1924034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713516" y="0"/>
            <a:ext cx="13945207" cy="197177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Eras Bold ITC" panose="020B0907030504020204" pitchFamily="34" charset="0"/>
              </a:rPr>
              <a:t>C</a:t>
            </a:r>
            <a:r>
              <a:rPr lang="en-GB" sz="5400" b="1" dirty="0">
                <a:solidFill>
                  <a:schemeClr val="bg1"/>
                </a:solidFill>
                <a:latin typeface="Gill Sans MT" panose="020B0502020104020203" pitchFamily="34" charset="0"/>
              </a:rPr>
              <a:t>oastal </a:t>
            </a:r>
            <a:r>
              <a:rPr lang="en-GB" sz="5400" b="1" dirty="0">
                <a:solidFill>
                  <a:schemeClr val="bg1"/>
                </a:solidFill>
                <a:latin typeface="Eras Bold ITC" panose="020B0907030504020204" pitchFamily="34" charset="0"/>
              </a:rPr>
              <a:t>C</a:t>
            </a:r>
            <a:r>
              <a:rPr lang="en-GB" sz="5400" b="1" dirty="0">
                <a:solidFill>
                  <a:schemeClr val="bg1"/>
                </a:solidFill>
                <a:latin typeface="Gill Sans MT" panose="020B0502020104020203" pitchFamily="34" charset="0"/>
              </a:rPr>
              <a:t>ommunity </a:t>
            </a:r>
            <a:r>
              <a:rPr lang="en-GB" sz="5400" b="1" dirty="0">
                <a:solidFill>
                  <a:schemeClr val="bg1"/>
                </a:solidFill>
                <a:latin typeface="Eras Bold ITC" panose="020B0907030504020204" pitchFamily="34" charset="0"/>
              </a:rPr>
              <a:t>R</a:t>
            </a:r>
            <a:r>
              <a:rPr lang="en-GB" sz="5400" b="1" dirty="0">
                <a:solidFill>
                  <a:schemeClr val="bg1"/>
                </a:solidFill>
                <a:latin typeface="Gill Sans MT" panose="020B0502020104020203" pitchFamily="34" charset="0"/>
              </a:rPr>
              <a:t>esilience to </a:t>
            </a:r>
            <a:r>
              <a:rPr lang="en-GB" sz="5400" b="1" dirty="0">
                <a:solidFill>
                  <a:schemeClr val="bg1"/>
                </a:solidFill>
                <a:latin typeface="Eras Bold ITC" panose="020B0907030504020204" pitchFamily="34" charset="0"/>
              </a:rPr>
              <a:t>C</a:t>
            </a:r>
            <a:r>
              <a:rPr lang="en-GB" sz="5400" b="1" dirty="0">
                <a:solidFill>
                  <a:schemeClr val="bg1"/>
                </a:solidFill>
                <a:latin typeface="Gill Sans MT" panose="020B0502020104020203" pitchFamily="34" charset="0"/>
              </a:rPr>
              <a:t>limate </a:t>
            </a:r>
            <a:r>
              <a:rPr lang="en-GB" sz="5400" b="1" dirty="0">
                <a:solidFill>
                  <a:schemeClr val="bg1"/>
                </a:solidFill>
                <a:latin typeface="Eras Bold ITC" panose="020B0907030504020204" pitchFamily="34" charset="0"/>
              </a:rPr>
              <a:t>C</a:t>
            </a:r>
            <a:r>
              <a:rPr lang="en-GB" sz="5400" b="1" dirty="0">
                <a:solidFill>
                  <a:schemeClr val="bg1"/>
                </a:solidFill>
                <a:latin typeface="Gill Sans MT" panose="020B0502020104020203" pitchFamily="34" charset="0"/>
              </a:rPr>
              <a:t>hange and </a:t>
            </a:r>
            <a:r>
              <a:rPr lang="en-GB" sz="5400" b="1" dirty="0">
                <a:solidFill>
                  <a:schemeClr val="bg1"/>
                </a:solidFill>
                <a:latin typeface="Eras Bold ITC" panose="020B0907030504020204" pitchFamily="34" charset="0"/>
              </a:rPr>
              <a:t>D</a:t>
            </a:r>
            <a:r>
              <a:rPr lang="en-GB" sz="5400" b="1" dirty="0">
                <a:solidFill>
                  <a:schemeClr val="bg1"/>
                </a:solidFill>
                <a:latin typeface="Gill Sans MT" panose="020B0502020104020203" pitchFamily="34" charset="0"/>
              </a:rPr>
              <a:t>iarrhoea </a:t>
            </a:r>
            <a:r>
              <a:rPr lang="en-GB" sz="5400" b="1" dirty="0">
                <a:solidFill>
                  <a:schemeClr val="bg1"/>
                </a:solidFill>
                <a:latin typeface="Eras Bold ITC" panose="020B0907030504020204" pitchFamily="34" charset="0"/>
              </a:rPr>
              <a:t>[C2R-CD] </a:t>
            </a:r>
            <a:r>
              <a:rPr lang="en-GB" sz="5400" b="1" dirty="0">
                <a:solidFill>
                  <a:schemeClr val="bg1"/>
                </a:solidFill>
                <a:latin typeface="Gill Sans MT" panose="020B0502020104020203" pitchFamily="34" charset="0"/>
              </a:rPr>
              <a:t>Project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0" y="2117558"/>
            <a:ext cx="21383625" cy="24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0" y="2019505"/>
            <a:ext cx="21383625" cy="24063"/>
          </a:xfrm>
          <a:prstGeom prst="line">
            <a:avLst/>
          </a:prstGeom>
          <a:ln w="1270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0" y="2140212"/>
            <a:ext cx="21383625" cy="24063"/>
          </a:xfrm>
          <a:prstGeom prst="line">
            <a:avLst/>
          </a:prstGeom>
          <a:ln w="1270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57440" y="28513229"/>
            <a:ext cx="2390775" cy="714375"/>
          </a:xfrm>
          <a:prstGeom prst="rect">
            <a:avLst/>
          </a:prstGeom>
        </p:spPr>
      </p:pic>
      <p:cxnSp>
        <p:nvCxnSpPr>
          <p:cNvPr id="28" name="Straight Connector 27"/>
          <p:cNvCxnSpPr/>
          <p:nvPr/>
        </p:nvCxnSpPr>
        <p:spPr>
          <a:xfrm>
            <a:off x="17132968" y="28297467"/>
            <a:ext cx="0" cy="1977746"/>
          </a:xfrm>
          <a:prstGeom prst="line">
            <a:avLst/>
          </a:prstGeom>
          <a:ln w="158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7349537" y="28297467"/>
            <a:ext cx="0" cy="1977746"/>
          </a:xfrm>
          <a:prstGeom prst="line">
            <a:avLst/>
          </a:prstGeom>
          <a:ln w="142875">
            <a:solidFill>
              <a:schemeClr val="accent6">
                <a:lumMod val="50000"/>
                <a:alpha val="9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145923" y="29252646"/>
            <a:ext cx="2371725" cy="971550"/>
          </a:xfrm>
          <a:prstGeom prst="rect">
            <a:avLst/>
          </a:prstGeom>
        </p:spPr>
      </p:pic>
      <p:cxnSp>
        <p:nvCxnSpPr>
          <p:cNvPr id="37" name="Straight Connector 36"/>
          <p:cNvCxnSpPr/>
          <p:nvPr/>
        </p:nvCxnSpPr>
        <p:spPr>
          <a:xfrm flipV="1">
            <a:off x="-1" y="5868814"/>
            <a:ext cx="21383625" cy="48127"/>
          </a:xfrm>
          <a:prstGeom prst="line">
            <a:avLst/>
          </a:prstGeom>
          <a:ln w="177800" cmpd="thickThin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0" y="2355032"/>
            <a:ext cx="21383625" cy="2320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Courgette" panose="02000603070400060004" pitchFamily="2" charset="0"/>
                <a:cs typeface="Times New Roman" panose="02020603050405020304" pitchFamily="18" charset="0"/>
              </a:rPr>
              <a:t>WP 2:   Public Health and Transmission Pathways</a:t>
            </a:r>
          </a:p>
          <a:p>
            <a:pPr algn="ctr"/>
            <a:r>
              <a:rPr lang="en-GB" sz="4000" b="1" i="1" dirty="0">
                <a:solidFill>
                  <a:schemeClr val="accent3">
                    <a:lumMod val="50000"/>
                  </a:schemeClr>
                </a:solidFill>
                <a:latin typeface="Gill Sans MT" panose="020B0502020104020203" pitchFamily="34" charset="0"/>
              </a:rPr>
              <a:t>WP2 RECONNAISANCE TRIP TO EAST COAST OF GHANA</a:t>
            </a:r>
          </a:p>
          <a:p>
            <a:pPr algn="ctr">
              <a:buFontTx/>
              <a:buNone/>
            </a:pPr>
            <a:r>
              <a:rPr lang="en-GB" altLang="en-GH" sz="2400" b="1" i="1" dirty="0"/>
              <a:t>Delia A. Bandoh</a:t>
            </a:r>
            <a:r>
              <a:rPr lang="en-GB" altLang="en-GH" sz="2400" b="1" i="1" baseline="30000" dirty="0"/>
              <a:t>1,2</a:t>
            </a:r>
            <a:r>
              <a:rPr lang="en-GB" altLang="en-GH" sz="2400" b="1" i="1" dirty="0"/>
              <a:t>, D. Yirenya-Tawiah</a:t>
            </a:r>
            <a:r>
              <a:rPr lang="en-GB" altLang="en-GH" sz="2400" b="1" i="1" baseline="30000" dirty="0"/>
              <a:t>1,3</a:t>
            </a:r>
            <a:r>
              <a:rPr lang="en-GB" altLang="en-GH" sz="2400" b="1" i="1" dirty="0"/>
              <a:t>, T. Anang</a:t>
            </a:r>
            <a:r>
              <a:rPr lang="en-GB" altLang="en-GH" sz="2400" b="1" i="1" baseline="30000" dirty="0"/>
              <a:t>1,3</a:t>
            </a:r>
            <a:r>
              <a:rPr lang="en-GB" altLang="en-GH" sz="2400" b="1" i="1" dirty="0"/>
              <a:t>, F. Aboagye</a:t>
            </a:r>
            <a:r>
              <a:rPr lang="en-GB" altLang="en-GH" sz="2400" b="1" i="1" baseline="30000" dirty="0"/>
              <a:t>1,4</a:t>
            </a:r>
            <a:r>
              <a:rPr lang="en-GB" altLang="en-GH" sz="2400" b="1" i="1" dirty="0"/>
              <a:t>. M. Dzodzomenyo</a:t>
            </a:r>
            <a:r>
              <a:rPr lang="en-GB" altLang="en-GH" sz="2400" b="1" i="1" baseline="30000" dirty="0"/>
              <a:t>1,2</a:t>
            </a:r>
            <a:r>
              <a:rPr lang="en-GB" altLang="en-GH" sz="2400" b="1" i="1" dirty="0"/>
              <a:t> </a:t>
            </a:r>
          </a:p>
          <a:p>
            <a:pPr algn="ctr"/>
            <a:r>
              <a:rPr lang="en-GB" altLang="en-GH" sz="3200" b="1" i="1" dirty="0"/>
              <a:t>(</a:t>
            </a:r>
            <a:r>
              <a:rPr lang="en-GB" altLang="en-GH" sz="2400" b="1" i="1" dirty="0"/>
              <a:t>1-WP2 C2R-CD Project, 2-University of Ghana School of Public Health, 3-IESS-UG, 4-DABCS-UG)</a:t>
            </a:r>
            <a:endParaRPr lang="en-GH" altLang="en-GH" sz="2400" i="1" dirty="0"/>
          </a:p>
        </p:txBody>
      </p:sp>
      <p:sp>
        <p:nvSpPr>
          <p:cNvPr id="45" name="TextBox 44"/>
          <p:cNvSpPr txBox="1"/>
          <p:nvPr/>
        </p:nvSpPr>
        <p:spPr>
          <a:xfrm>
            <a:off x="9206" y="6156693"/>
            <a:ext cx="7917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latin typeface="Gill Sans MT" panose="020B0502020104020203" pitchFamily="34" charset="0"/>
              </a:rPr>
              <a:t>INTRODUCTION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02452" y="15826701"/>
            <a:ext cx="5396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latin typeface="Gill Sans MT" panose="020B0502020104020203" pitchFamily="34" charset="0"/>
              </a:rPr>
              <a:t>OBJECTIVES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53674" y="19349725"/>
            <a:ext cx="76569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latin typeface="Gill Sans MT" panose="020B0502020104020203" pitchFamily="34" charset="0"/>
              </a:rPr>
              <a:t>APPROACH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752164" y="6155757"/>
            <a:ext cx="10229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latin typeface="Gill Sans MT" panose="020B0502020104020203" pitchFamily="34" charset="0"/>
              </a:rPr>
              <a:t>PRELIMINARY FINDINGS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259040" y="16270418"/>
            <a:ext cx="112856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latin typeface="Gill Sans MT" panose="020B0502020104020203" pitchFamily="34" charset="0"/>
              </a:rPr>
              <a:t>TAKE HOME MESSAGES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507070" y="19996583"/>
            <a:ext cx="112856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latin typeface="Gill Sans MT" panose="020B0502020104020203" pitchFamily="34" charset="0"/>
              </a:rPr>
              <a:t>NEXT STEPS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476411" y="23236460"/>
            <a:ext cx="107815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latin typeface="Gill Sans MT" panose="020B0502020104020203" pitchFamily="34" charset="0"/>
              </a:rPr>
              <a:t>ACKNOWLEDGEMENT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22243" y="13414768"/>
            <a:ext cx="928482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/>
              <a:t>Overall Goal of WP2 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GB" sz="3400" dirty="0"/>
              <a:t>Establish linkages between epidemiological and environmental determinants of diarrhoea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GH" sz="3400" dirty="0"/>
              <a:t>Reconnaissance trip to assess sites conducted </a:t>
            </a:r>
            <a:endParaRPr lang="en-GB" sz="3400" dirty="0"/>
          </a:p>
        </p:txBody>
      </p:sp>
      <p:sp>
        <p:nvSpPr>
          <p:cNvPr id="59" name="TextBox 58"/>
          <p:cNvSpPr txBox="1"/>
          <p:nvPr/>
        </p:nvSpPr>
        <p:spPr>
          <a:xfrm>
            <a:off x="135813" y="16729027"/>
            <a:ext cx="801402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en-US" altLang="en-GH" sz="3400" dirty="0"/>
              <a:t>Obtain preliminary information on demographics and practices of study sites</a:t>
            </a:r>
            <a:endParaRPr lang="en-GB" sz="3400" dirty="0"/>
          </a:p>
        </p:txBody>
      </p:sp>
      <p:sp>
        <p:nvSpPr>
          <p:cNvPr id="60" name="TextBox 59"/>
          <p:cNvSpPr txBox="1"/>
          <p:nvPr/>
        </p:nvSpPr>
        <p:spPr>
          <a:xfrm>
            <a:off x="238116" y="17923943"/>
            <a:ext cx="753428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en-US" altLang="en-GH" sz="3400" dirty="0"/>
              <a:t>Assess feasibility of carrying out various study activities in these sites</a:t>
            </a:r>
            <a:endParaRPr lang="en-GB" sz="3400" dirty="0"/>
          </a:p>
        </p:txBody>
      </p:sp>
      <p:sp>
        <p:nvSpPr>
          <p:cNvPr id="62" name="TextBox 61"/>
          <p:cNvSpPr txBox="1"/>
          <p:nvPr/>
        </p:nvSpPr>
        <p:spPr>
          <a:xfrm>
            <a:off x="9327651" y="17337344"/>
            <a:ext cx="1065450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en-US" altLang="en-GH" sz="3400" dirty="0"/>
              <a:t>Reconnaissance visit </a:t>
            </a:r>
          </a:p>
          <a:p>
            <a:pPr marL="1696989" lvl="1" indent="-457200">
              <a:buFont typeface="Wingdings" pitchFamily="2" charset="2"/>
              <a:buChar char="ü"/>
            </a:pPr>
            <a:r>
              <a:rPr lang="en-US" altLang="en-GH" sz="3400" dirty="0"/>
              <a:t>Important for getting buy in of community </a:t>
            </a:r>
          </a:p>
          <a:p>
            <a:pPr marL="1696989" lvl="1" indent="-457200">
              <a:buFont typeface="Wingdings" pitchFamily="2" charset="2"/>
              <a:buChar char="ü"/>
            </a:pPr>
            <a:r>
              <a:rPr lang="en-US" altLang="en-GH" sz="3400" dirty="0"/>
              <a:t>Provided team with a better understanding of site </a:t>
            </a:r>
          </a:p>
          <a:p>
            <a:pPr marL="1696989" lvl="1" indent="-457200">
              <a:buFont typeface="Wingdings" pitchFamily="2" charset="2"/>
              <a:buChar char="ü"/>
            </a:pPr>
            <a:r>
              <a:rPr lang="en-US" altLang="en-GH" sz="3400" dirty="0"/>
              <a:t>Important in assessment of feasibility of activities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327651" y="21218836"/>
            <a:ext cx="1065450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en-GH" altLang="en-GH" sz="3400" dirty="0"/>
              <a:t>Determine diarrhoea patterns from health records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GH" altLang="en-GH" sz="3400" dirty="0"/>
              <a:t>Household surveys on WASH patterns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GH" altLang="en-GH" sz="3400" dirty="0"/>
              <a:t>Enviromental assessments on WASH S</a:t>
            </a:r>
            <a:r>
              <a:rPr lang="en-GB" altLang="en-GH" sz="3400" dirty="0"/>
              <a:t>t</a:t>
            </a:r>
            <a:r>
              <a:rPr lang="en-GH" altLang="en-GH" sz="3400" dirty="0"/>
              <a:t>ructures 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416037" y="24352295"/>
            <a:ext cx="1133718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762375">
              <a:defRPr/>
            </a:pPr>
            <a:r>
              <a:rPr lang="en-GB" sz="3400" dirty="0"/>
              <a:t>We would like to acknowledge all assembly men, unit committee members and all opinion leaders of Mumford and </a:t>
            </a:r>
            <a:r>
              <a:rPr lang="en-GB" sz="3400" dirty="0" err="1"/>
              <a:t>Opetekwei</a:t>
            </a:r>
            <a:r>
              <a:rPr lang="en-GB" sz="3400" dirty="0"/>
              <a:t> 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69889" y="20318698"/>
            <a:ext cx="765693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8038" lvl="1" indent="-606425">
              <a:buFont typeface="Wingdings" pitchFamily="2" charset="2"/>
              <a:buChar char="v"/>
            </a:pPr>
            <a:r>
              <a:rPr lang="en-GB" sz="3200" dirty="0"/>
              <a:t>Community engagement</a:t>
            </a:r>
          </a:p>
          <a:p>
            <a:pPr marL="808038" lvl="1" indent="-606425">
              <a:buFont typeface="Wingdings" pitchFamily="2" charset="2"/>
              <a:buChar char="v"/>
            </a:pPr>
            <a:r>
              <a:rPr lang="en-GB" sz="3200" dirty="0"/>
              <a:t>Transverse walk </a:t>
            </a:r>
          </a:p>
          <a:p>
            <a:pPr marL="808038" lvl="1" indent="-606425">
              <a:buFont typeface="Wingdings" pitchFamily="2" charset="2"/>
              <a:buChar char="v"/>
            </a:pPr>
            <a:r>
              <a:rPr lang="en-GB" sz="3200" dirty="0"/>
              <a:t>Interviews – health seeking practices </a:t>
            </a:r>
          </a:p>
          <a:p>
            <a:pPr marL="808038" lvl="1" indent="-606425">
              <a:buFont typeface="Wingdings" pitchFamily="2" charset="2"/>
              <a:buChar char="v"/>
            </a:pPr>
            <a:r>
              <a:rPr lang="en-GB" sz="3200" dirty="0"/>
              <a:t>Checklist  - water hygiene and sanitation practices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9F35BF3-DC31-8A42-BA26-BB4AF780443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22" y="7067491"/>
            <a:ext cx="8836549" cy="6017325"/>
          </a:xfrm>
          <a:prstGeom prst="rect">
            <a:avLst/>
          </a:prstGeom>
        </p:spPr>
      </p:pic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EBB00E0-3BA2-2B49-B1B1-93B7AC5595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6230127"/>
              </p:ext>
            </p:extLst>
          </p:nvPr>
        </p:nvGraphicFramePr>
        <p:xfrm>
          <a:off x="9750941" y="7452311"/>
          <a:ext cx="10540030" cy="64233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1228">
                  <a:extLst>
                    <a:ext uri="{9D8B030D-6E8A-4147-A177-3AD203B41FA5}">
                      <a16:colId xmlns:a16="http://schemas.microsoft.com/office/drawing/2014/main" val="1676364622"/>
                    </a:ext>
                  </a:extLst>
                </a:gridCol>
                <a:gridCol w="3967717">
                  <a:extLst>
                    <a:ext uri="{9D8B030D-6E8A-4147-A177-3AD203B41FA5}">
                      <a16:colId xmlns:a16="http://schemas.microsoft.com/office/drawing/2014/main" val="490755487"/>
                    </a:ext>
                  </a:extLst>
                </a:gridCol>
                <a:gridCol w="4151085">
                  <a:extLst>
                    <a:ext uri="{9D8B030D-6E8A-4147-A177-3AD203B41FA5}">
                      <a16:colId xmlns:a16="http://schemas.microsoft.com/office/drawing/2014/main" val="2549661651"/>
                    </a:ext>
                  </a:extLst>
                </a:gridCol>
              </a:tblGrid>
              <a:tr h="521853">
                <a:tc rowSpan="2">
                  <a:txBody>
                    <a:bodyPr/>
                    <a:lstStyle/>
                    <a:p>
                      <a:r>
                        <a:rPr lang="en-GB" sz="3200" dirty="0">
                          <a:effectLst/>
                        </a:rPr>
                        <a:t>Variable </a:t>
                      </a:r>
                      <a:endParaRPr lang="en-GH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3200">
                          <a:effectLst/>
                        </a:rPr>
                        <a:t>Community</a:t>
                      </a:r>
                      <a:endParaRPr lang="en-GH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120937"/>
                  </a:ext>
                </a:extLst>
              </a:tr>
              <a:tr h="521853">
                <a:tc vMerge="1">
                  <a:txBody>
                    <a:bodyPr/>
                    <a:lstStyle/>
                    <a:p>
                      <a:endParaRPr lang="en-G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b="1">
                          <a:effectLst/>
                        </a:rPr>
                        <a:t>Mumford</a:t>
                      </a:r>
                      <a:endParaRPr lang="en-GH" sz="3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3200" b="1" dirty="0" err="1">
                          <a:effectLst/>
                        </a:rPr>
                        <a:t>Opetekwei</a:t>
                      </a:r>
                      <a:endParaRPr lang="en-GH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12915836"/>
                  </a:ext>
                </a:extLst>
              </a:tr>
              <a:tr h="1359183">
                <a:tc>
                  <a:txBody>
                    <a:bodyPr/>
                    <a:lstStyle/>
                    <a:p>
                      <a:r>
                        <a:rPr lang="en-GB" sz="3200">
                          <a:effectLst/>
                        </a:rPr>
                        <a:t>Health facility </a:t>
                      </a:r>
                      <a:endParaRPr lang="en-GH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3200">
                          <a:effectLst/>
                        </a:rPr>
                        <a:t>Two, all reporting in DHIMS 2</a:t>
                      </a:r>
                      <a:endParaRPr lang="en-GH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3200">
                          <a:effectLst/>
                        </a:rPr>
                        <a:t>None </a:t>
                      </a:r>
                      <a:endParaRPr lang="en-GH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00148798"/>
                  </a:ext>
                </a:extLst>
              </a:tr>
              <a:tr h="1565560">
                <a:tc>
                  <a:txBody>
                    <a:bodyPr/>
                    <a:lstStyle/>
                    <a:p>
                      <a:r>
                        <a:rPr lang="en-GB" sz="3200" dirty="0">
                          <a:effectLst/>
                        </a:rPr>
                        <a:t>Water Sources </a:t>
                      </a:r>
                      <a:endParaRPr lang="en-GH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3200">
                          <a:effectLst/>
                        </a:rPr>
                        <a:t>Rain water, polytanks, standing pipes</a:t>
                      </a:r>
                      <a:endParaRPr lang="en-GH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3200">
                          <a:effectLst/>
                        </a:rPr>
                        <a:t>Public water tanks, public pipe stands, wells </a:t>
                      </a:r>
                      <a:endParaRPr lang="en-GH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4855398"/>
                  </a:ext>
                </a:extLst>
              </a:tr>
              <a:tr h="1192154">
                <a:tc>
                  <a:txBody>
                    <a:bodyPr/>
                    <a:lstStyle/>
                    <a:p>
                      <a:r>
                        <a:rPr lang="en-GB" sz="3200" dirty="0">
                          <a:effectLst/>
                        </a:rPr>
                        <a:t>Toilet facilities </a:t>
                      </a:r>
                      <a:endParaRPr lang="en-GH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3200">
                          <a:effectLst/>
                        </a:rPr>
                        <a:t>KVIPS</a:t>
                      </a:r>
                      <a:endParaRPr lang="en-GH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3200">
                          <a:effectLst/>
                        </a:rPr>
                        <a:t>Public and private toilets</a:t>
                      </a:r>
                      <a:endParaRPr lang="en-GH" sz="3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9603338"/>
                  </a:ext>
                </a:extLst>
              </a:tr>
              <a:tr h="1262743">
                <a:tc>
                  <a:txBody>
                    <a:bodyPr/>
                    <a:lstStyle/>
                    <a:p>
                      <a:r>
                        <a:rPr lang="en-GB" sz="3200" dirty="0">
                          <a:effectLst/>
                        </a:rPr>
                        <a:t>Other observations</a:t>
                      </a:r>
                      <a:endParaRPr lang="en-GH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3200" dirty="0">
                          <a:effectLst/>
                        </a:rPr>
                        <a:t>Refuse sites close to water source</a:t>
                      </a:r>
                      <a:endParaRPr lang="en-GH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3200" dirty="0">
                          <a:effectLst/>
                        </a:rPr>
                        <a:t>Poor drainage systems</a:t>
                      </a:r>
                      <a:endParaRPr lang="en-GH" sz="3200" dirty="0">
                        <a:effectLst/>
                      </a:endParaRPr>
                    </a:p>
                    <a:p>
                      <a:endParaRPr lang="en-GH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4479153"/>
                  </a:ext>
                </a:extLst>
              </a:tr>
            </a:tbl>
          </a:graphicData>
        </a:graphic>
      </p:graphicFrame>
      <p:pic>
        <p:nvPicPr>
          <p:cNvPr id="41" name="Picture 5">
            <a:extLst>
              <a:ext uri="{FF2B5EF4-FFF2-40B4-BE49-F238E27FC236}">
                <a16:creationId xmlns:a16="http://schemas.microsoft.com/office/drawing/2014/main" id="{43355B67-BAA4-174C-90A6-B3A454E42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400" y="22893805"/>
            <a:ext cx="7140416" cy="4750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Box 6">
            <a:extLst>
              <a:ext uri="{FF2B5EF4-FFF2-40B4-BE49-F238E27FC236}">
                <a16:creationId xmlns:a16="http://schemas.microsoft.com/office/drawing/2014/main" id="{C5C582EB-B94F-CD44-9C62-86DA4BD1F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141" y="27634435"/>
            <a:ext cx="7500927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GH" altLang="en-GH" sz="2400" dirty="0"/>
              <a:t>Community engagement with opinion leaders at Mumford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A202A16-6511-444C-9AB5-98D4C9386602}"/>
              </a:ext>
            </a:extLst>
          </p:cNvPr>
          <p:cNvSpPr txBox="1"/>
          <p:nvPr/>
        </p:nvSpPr>
        <p:spPr>
          <a:xfrm>
            <a:off x="9636462" y="14091117"/>
            <a:ext cx="1065450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en-US" altLang="en-GH" sz="3400" dirty="0"/>
              <a:t>A good rapport  established with stakeholders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altLang="en-GH" sz="3400" dirty="0"/>
              <a:t>Preliminary information needed on all sites collected 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altLang="en-GH" sz="3400" dirty="0"/>
              <a:t>Contact numbers taken for information follow up</a:t>
            </a:r>
            <a:endParaRPr lang="en-GH" altLang="en-GH" sz="34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B3EEA3F-B2F8-2D4B-A1D9-60F123B7FD60}"/>
              </a:ext>
            </a:extLst>
          </p:cNvPr>
          <p:cNvSpPr txBox="1"/>
          <p:nvPr/>
        </p:nvSpPr>
        <p:spPr>
          <a:xfrm>
            <a:off x="9450488" y="26018549"/>
            <a:ext cx="112856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>
                <a:latin typeface="Gill Sans MT" panose="020B0502020104020203" pitchFamily="34" charset="0"/>
              </a:rPr>
              <a:t>REFERENCES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E44DA48-6F96-7946-9EAB-DB681F4F1CD8}"/>
              </a:ext>
            </a:extLst>
          </p:cNvPr>
          <p:cNvSpPr txBox="1"/>
          <p:nvPr/>
        </p:nvSpPr>
        <p:spPr>
          <a:xfrm>
            <a:off x="9440991" y="26997523"/>
            <a:ext cx="11713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3762375">
              <a:buFont typeface="Arial" panose="020B0604020202020204" pitchFamily="34" charset="0"/>
              <a:buChar char="•"/>
              <a:defRPr/>
            </a:pPr>
            <a:r>
              <a:rPr lang="en-GB" sz="1800" dirty="0"/>
              <a:t>Tech V. (2013) Climate change likely to worsen threat of diarrheal disease in Botswana, arid African countries. Earth. </a:t>
            </a:r>
            <a:r>
              <a:rPr lang="en-GB" sz="1800" dirty="0" err="1"/>
              <a:t>Phys.org</a:t>
            </a:r>
            <a:r>
              <a:rPr lang="en-GB" sz="1800" dirty="0"/>
              <a:t>. </a:t>
            </a:r>
            <a:r>
              <a:rPr lang="en-GB" sz="1800" dirty="0">
                <a:hlinkClick r:id="rId12"/>
              </a:rPr>
              <a:t>https://phys.org/news/2013-03-climate-worsen-threat-diarrheal-disease.html</a:t>
            </a:r>
            <a:endParaRPr lang="en-GB" sz="1800" dirty="0"/>
          </a:p>
          <a:p>
            <a:pPr marL="285750" indent="-285750" defTabSz="3762375">
              <a:buFont typeface="Arial" panose="020B0604020202020204" pitchFamily="34" charset="0"/>
              <a:buChar char="•"/>
              <a:defRPr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989719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2647</TotalTime>
  <Words>311</Words>
  <Application>Microsoft Macintosh PowerPoint</Application>
  <PresentationFormat>Custom</PresentationFormat>
  <Paragraphs>51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Courgette</vt:lpstr>
      <vt:lpstr>Eras Bold ITC</vt:lpstr>
      <vt:lpstr>Gill Sans MT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BOAFO Yaw Agyeman</dc:creator>
  <cp:lastModifiedBy>Delia Bandoh</cp:lastModifiedBy>
  <cp:revision>36</cp:revision>
  <dcterms:created xsi:type="dcterms:W3CDTF">2021-04-13T14:47:23Z</dcterms:created>
  <dcterms:modified xsi:type="dcterms:W3CDTF">2021-04-18T18:14:16Z</dcterms:modified>
</cp:coreProperties>
</file>