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1pPr>
    <a:lvl2pPr marL="1239789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2pPr>
    <a:lvl3pPr marL="247957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3pPr>
    <a:lvl4pPr marL="3719368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4pPr>
    <a:lvl5pPr marL="4959157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5pPr>
    <a:lvl6pPr marL="6198946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6pPr>
    <a:lvl7pPr marL="743873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7pPr>
    <a:lvl8pPr marL="8678525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8pPr>
    <a:lvl9pPr marL="9918314" algn="l" defTabSz="2479578" rtl="0" eaLnBrk="1" latinLnBrk="0" hangingPunct="1">
      <a:defRPr sz="488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600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942370-EDF7-4CB1-BA6B-E9AD5249BC58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CF88CC-DF2E-4D1B-B3DE-10934F0C2D79}">
      <dgm:prSet phldrT="[Text]" custT="1"/>
      <dgm:spPr/>
      <dgm:t>
        <a:bodyPr/>
        <a:lstStyle/>
        <a:p>
          <a:r>
            <a:rPr lang="en-GB" sz="2000" b="1" dirty="0"/>
            <a:t>COMMUNITIES</a:t>
          </a:r>
          <a:endParaRPr lang="en-US" sz="2000" b="1" dirty="0"/>
        </a:p>
      </dgm:t>
    </dgm:pt>
    <dgm:pt modelId="{08AB274A-DDA8-45AE-9295-51F40A4F3C17}" type="parTrans" cxnId="{CCDD5A78-83D2-4153-B81A-1D9166DA3AFD}">
      <dgm:prSet/>
      <dgm:spPr/>
      <dgm:t>
        <a:bodyPr/>
        <a:lstStyle/>
        <a:p>
          <a:endParaRPr lang="en-US"/>
        </a:p>
      </dgm:t>
    </dgm:pt>
    <dgm:pt modelId="{BF3879B0-2B36-40A0-8B79-4409582C7251}" type="sibTrans" cxnId="{CCDD5A78-83D2-4153-B81A-1D9166DA3AFD}">
      <dgm:prSet/>
      <dgm:spPr/>
      <dgm:t>
        <a:bodyPr/>
        <a:lstStyle/>
        <a:p>
          <a:endParaRPr lang="en-US"/>
        </a:p>
      </dgm:t>
    </dgm:pt>
    <dgm:pt modelId="{17812936-C9B5-439F-92FF-AC6EEA3CDC27}">
      <dgm:prSet phldrT="[Text]" custT="1"/>
      <dgm:spPr/>
      <dgm:t>
        <a:bodyPr/>
        <a:lstStyle/>
        <a:p>
          <a:r>
            <a:rPr lang="en-GB" sz="2000" b="1" dirty="0"/>
            <a:t>INSTITUTIONS</a:t>
          </a:r>
          <a:endParaRPr lang="en-US" sz="2000" b="1" dirty="0"/>
        </a:p>
      </dgm:t>
    </dgm:pt>
    <dgm:pt modelId="{4B1E99E6-3E24-499B-A29E-F2E6CDD63A1C}" type="parTrans" cxnId="{AA739448-F099-4267-A94F-28C0E8321E03}">
      <dgm:prSet/>
      <dgm:spPr/>
      <dgm:t>
        <a:bodyPr/>
        <a:lstStyle/>
        <a:p>
          <a:endParaRPr lang="en-US"/>
        </a:p>
      </dgm:t>
    </dgm:pt>
    <dgm:pt modelId="{7E4E11B8-D7DC-4FC7-ACFC-2A0D3700A3E9}" type="sibTrans" cxnId="{AA739448-F099-4267-A94F-28C0E8321E03}">
      <dgm:prSet/>
      <dgm:spPr/>
      <dgm:t>
        <a:bodyPr/>
        <a:lstStyle/>
        <a:p>
          <a:endParaRPr lang="en-US"/>
        </a:p>
      </dgm:t>
    </dgm:pt>
    <dgm:pt modelId="{CEEE1605-2193-41A1-928B-902DA7F19C80}">
      <dgm:prSet phldrT="[Text]"/>
      <dgm:spPr>
        <a:solidFill>
          <a:srgbClr val="00B050"/>
        </a:solidFill>
      </dgm:spPr>
      <dgm:t>
        <a:bodyPr/>
        <a:lstStyle/>
        <a:p>
          <a:r>
            <a:rPr lang="en-GB" b="1" dirty="0">
              <a:solidFill>
                <a:schemeClr val="bg1"/>
              </a:solidFill>
              <a:latin typeface="Calisto MT" panose="02040603050505030304" pitchFamily="18" charset="0"/>
            </a:rPr>
            <a:t>RESILIENT SOCIO-ECOLOGICAL (COASTAL) SYSTEM</a:t>
          </a:r>
          <a:endParaRPr lang="en-US" b="1" dirty="0">
            <a:solidFill>
              <a:schemeClr val="bg1"/>
            </a:solidFill>
            <a:latin typeface="Calisto MT" panose="02040603050505030304" pitchFamily="18" charset="0"/>
          </a:endParaRPr>
        </a:p>
      </dgm:t>
    </dgm:pt>
    <dgm:pt modelId="{0B1E86C8-7FAC-4129-8594-EABFF0052E2C}" type="parTrans" cxnId="{42C9230F-C74A-4D0A-9426-0E7A4E5723F2}">
      <dgm:prSet/>
      <dgm:spPr/>
      <dgm:t>
        <a:bodyPr/>
        <a:lstStyle/>
        <a:p>
          <a:endParaRPr lang="en-US"/>
        </a:p>
      </dgm:t>
    </dgm:pt>
    <dgm:pt modelId="{BB1EF438-4ACF-4BBA-B420-1B17E06CF7CD}" type="sibTrans" cxnId="{42C9230F-C74A-4D0A-9426-0E7A4E5723F2}">
      <dgm:prSet/>
      <dgm:spPr/>
      <dgm:t>
        <a:bodyPr/>
        <a:lstStyle/>
        <a:p>
          <a:endParaRPr lang="en-US"/>
        </a:p>
      </dgm:t>
    </dgm:pt>
    <dgm:pt modelId="{32D61FA9-58E2-4B1D-9A1D-A1BCF953AD00}" type="pres">
      <dgm:prSet presAssocID="{94942370-EDF7-4CB1-BA6B-E9AD5249BC5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46F4D7E-6E0E-47AC-AC9B-8443DB79D93C}" type="pres">
      <dgm:prSet presAssocID="{CEEE1605-2193-41A1-928B-902DA7F19C80}" presName="Accent3" presStyleCnt="0"/>
      <dgm:spPr/>
    </dgm:pt>
    <dgm:pt modelId="{D6AF8958-433A-4CA5-B5A4-2BB757495F9F}" type="pres">
      <dgm:prSet presAssocID="{CEEE1605-2193-41A1-928B-902DA7F19C80}" presName="Accent" presStyleLbl="node1" presStyleIdx="0" presStyleCnt="3"/>
      <dgm:spPr/>
    </dgm:pt>
    <dgm:pt modelId="{7D393B18-1BA6-420A-ADC2-A537EB610F22}" type="pres">
      <dgm:prSet presAssocID="{CEEE1605-2193-41A1-928B-902DA7F19C80}" presName="ParentBackground3" presStyleCnt="0"/>
      <dgm:spPr/>
    </dgm:pt>
    <dgm:pt modelId="{7E6CA2B1-4D9B-49C9-AB68-E366A07CD58F}" type="pres">
      <dgm:prSet presAssocID="{CEEE1605-2193-41A1-928B-902DA7F19C80}" presName="ParentBackground" presStyleLbl="fgAcc1" presStyleIdx="0" presStyleCnt="3"/>
      <dgm:spPr/>
    </dgm:pt>
    <dgm:pt modelId="{0BC08AD4-0CA9-49B4-893D-D036F5C3ABDC}" type="pres">
      <dgm:prSet presAssocID="{CEEE1605-2193-41A1-928B-902DA7F19C8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854E3F9-1FBC-408B-B5AF-5721466AE89F}" type="pres">
      <dgm:prSet presAssocID="{17812936-C9B5-439F-92FF-AC6EEA3CDC27}" presName="Accent2" presStyleCnt="0"/>
      <dgm:spPr/>
    </dgm:pt>
    <dgm:pt modelId="{6718D74B-DD1C-4308-B891-83D88D1744AD}" type="pres">
      <dgm:prSet presAssocID="{17812936-C9B5-439F-92FF-AC6EEA3CDC27}" presName="Accent" presStyleLbl="node1" presStyleIdx="1" presStyleCnt="3"/>
      <dgm:spPr/>
    </dgm:pt>
    <dgm:pt modelId="{DE74BA6F-1010-49B1-AAAC-ECF92A9360D5}" type="pres">
      <dgm:prSet presAssocID="{17812936-C9B5-439F-92FF-AC6EEA3CDC27}" presName="ParentBackground2" presStyleCnt="0"/>
      <dgm:spPr/>
    </dgm:pt>
    <dgm:pt modelId="{1C74A4BC-4CD2-41ED-BDC7-549880C82E92}" type="pres">
      <dgm:prSet presAssocID="{17812936-C9B5-439F-92FF-AC6EEA3CDC27}" presName="ParentBackground" presStyleLbl="fgAcc1" presStyleIdx="1" presStyleCnt="3"/>
      <dgm:spPr/>
    </dgm:pt>
    <dgm:pt modelId="{07C5D6B6-DF32-4704-84D2-E9382138C59C}" type="pres">
      <dgm:prSet presAssocID="{17812936-C9B5-439F-92FF-AC6EEA3CDC27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1BB21EF-250E-4DF1-B464-B356D9B039C0}" type="pres">
      <dgm:prSet presAssocID="{58CF88CC-DF2E-4D1B-B3DE-10934F0C2D79}" presName="Accent1" presStyleCnt="0"/>
      <dgm:spPr/>
    </dgm:pt>
    <dgm:pt modelId="{E2C84F6F-A5F1-4DAA-A4D3-9C3080B78201}" type="pres">
      <dgm:prSet presAssocID="{58CF88CC-DF2E-4D1B-B3DE-10934F0C2D79}" presName="Accent" presStyleLbl="node1" presStyleIdx="2" presStyleCnt="3"/>
      <dgm:spPr/>
    </dgm:pt>
    <dgm:pt modelId="{F17BAA20-FC01-4AD1-B8E4-FFC20F928057}" type="pres">
      <dgm:prSet presAssocID="{58CF88CC-DF2E-4D1B-B3DE-10934F0C2D79}" presName="ParentBackground1" presStyleCnt="0"/>
      <dgm:spPr/>
    </dgm:pt>
    <dgm:pt modelId="{A549163D-1E58-4986-AD3F-C8EBF0338BE1}" type="pres">
      <dgm:prSet presAssocID="{58CF88CC-DF2E-4D1B-B3DE-10934F0C2D79}" presName="ParentBackground" presStyleLbl="fgAcc1" presStyleIdx="2" presStyleCnt="3"/>
      <dgm:spPr/>
    </dgm:pt>
    <dgm:pt modelId="{EAAEB177-3844-4BB3-8E53-13793BBB6399}" type="pres">
      <dgm:prSet presAssocID="{58CF88CC-DF2E-4D1B-B3DE-10934F0C2D79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42C9230F-C74A-4D0A-9426-0E7A4E5723F2}" srcId="{94942370-EDF7-4CB1-BA6B-E9AD5249BC58}" destId="{CEEE1605-2193-41A1-928B-902DA7F19C80}" srcOrd="2" destOrd="0" parTransId="{0B1E86C8-7FAC-4129-8594-EABFF0052E2C}" sibTransId="{BB1EF438-4ACF-4BBA-B420-1B17E06CF7CD}"/>
    <dgm:cxn modelId="{AA739448-F099-4267-A94F-28C0E8321E03}" srcId="{94942370-EDF7-4CB1-BA6B-E9AD5249BC58}" destId="{17812936-C9B5-439F-92FF-AC6EEA3CDC27}" srcOrd="1" destOrd="0" parTransId="{4B1E99E6-3E24-499B-A29E-F2E6CDD63A1C}" sibTransId="{7E4E11B8-D7DC-4FC7-ACFC-2A0D3700A3E9}"/>
    <dgm:cxn modelId="{AAE37853-B78D-42BA-A0A2-F987A3D3AA3B}" type="presOf" srcId="{17812936-C9B5-439F-92FF-AC6EEA3CDC27}" destId="{07C5D6B6-DF32-4704-84D2-E9382138C59C}" srcOrd="1" destOrd="0" presId="urn:microsoft.com/office/officeart/2011/layout/CircleProcess"/>
    <dgm:cxn modelId="{2DDB2778-0BB4-4921-AC7E-7A0CE0EBFF75}" type="presOf" srcId="{CEEE1605-2193-41A1-928B-902DA7F19C80}" destId="{0BC08AD4-0CA9-49B4-893D-D036F5C3ABDC}" srcOrd="1" destOrd="0" presId="urn:microsoft.com/office/officeart/2011/layout/CircleProcess"/>
    <dgm:cxn modelId="{CCDD5A78-83D2-4153-B81A-1D9166DA3AFD}" srcId="{94942370-EDF7-4CB1-BA6B-E9AD5249BC58}" destId="{58CF88CC-DF2E-4D1B-B3DE-10934F0C2D79}" srcOrd="0" destOrd="0" parTransId="{08AB274A-DDA8-45AE-9295-51F40A4F3C17}" sibTransId="{BF3879B0-2B36-40A0-8B79-4409582C7251}"/>
    <dgm:cxn modelId="{7BD85395-E585-4C5B-A6A5-D4CA206A9A3F}" type="presOf" srcId="{CEEE1605-2193-41A1-928B-902DA7F19C80}" destId="{7E6CA2B1-4D9B-49C9-AB68-E366A07CD58F}" srcOrd="0" destOrd="0" presId="urn:microsoft.com/office/officeart/2011/layout/CircleProcess"/>
    <dgm:cxn modelId="{4DB34DAF-C7F5-4386-8D3B-C409F6FE5016}" type="presOf" srcId="{58CF88CC-DF2E-4D1B-B3DE-10934F0C2D79}" destId="{A549163D-1E58-4986-AD3F-C8EBF0338BE1}" srcOrd="0" destOrd="0" presId="urn:microsoft.com/office/officeart/2011/layout/CircleProcess"/>
    <dgm:cxn modelId="{EF5928C3-1DB1-49F6-8153-38DA7666EE7B}" type="presOf" srcId="{17812936-C9B5-439F-92FF-AC6EEA3CDC27}" destId="{1C74A4BC-4CD2-41ED-BDC7-549880C82E92}" srcOrd="0" destOrd="0" presId="urn:microsoft.com/office/officeart/2011/layout/CircleProcess"/>
    <dgm:cxn modelId="{0B71CCD7-4A31-406C-8381-49CEABC1C6B1}" type="presOf" srcId="{58CF88CC-DF2E-4D1B-B3DE-10934F0C2D79}" destId="{EAAEB177-3844-4BB3-8E53-13793BBB6399}" srcOrd="1" destOrd="0" presId="urn:microsoft.com/office/officeart/2011/layout/CircleProcess"/>
    <dgm:cxn modelId="{267401F7-6876-4B6E-9A35-C9D463D4CBFD}" type="presOf" srcId="{94942370-EDF7-4CB1-BA6B-E9AD5249BC58}" destId="{32D61FA9-58E2-4B1D-9A1D-A1BCF953AD00}" srcOrd="0" destOrd="0" presId="urn:microsoft.com/office/officeart/2011/layout/CircleProcess"/>
    <dgm:cxn modelId="{7BB42729-B257-4F37-86A4-DF1604EA53E9}" type="presParOf" srcId="{32D61FA9-58E2-4B1D-9A1D-A1BCF953AD00}" destId="{A46F4D7E-6E0E-47AC-AC9B-8443DB79D93C}" srcOrd="0" destOrd="0" presId="urn:microsoft.com/office/officeart/2011/layout/CircleProcess"/>
    <dgm:cxn modelId="{C058D37F-ED76-4434-A43B-AFA1B54903E9}" type="presParOf" srcId="{A46F4D7E-6E0E-47AC-AC9B-8443DB79D93C}" destId="{D6AF8958-433A-4CA5-B5A4-2BB757495F9F}" srcOrd="0" destOrd="0" presId="urn:microsoft.com/office/officeart/2011/layout/CircleProcess"/>
    <dgm:cxn modelId="{70421051-CF4F-4F90-AD5D-20B546CF10DB}" type="presParOf" srcId="{32D61FA9-58E2-4B1D-9A1D-A1BCF953AD00}" destId="{7D393B18-1BA6-420A-ADC2-A537EB610F22}" srcOrd="1" destOrd="0" presId="urn:microsoft.com/office/officeart/2011/layout/CircleProcess"/>
    <dgm:cxn modelId="{1D0B7FB5-8902-473B-B7F1-B9E089653AEC}" type="presParOf" srcId="{7D393B18-1BA6-420A-ADC2-A537EB610F22}" destId="{7E6CA2B1-4D9B-49C9-AB68-E366A07CD58F}" srcOrd="0" destOrd="0" presId="urn:microsoft.com/office/officeart/2011/layout/CircleProcess"/>
    <dgm:cxn modelId="{F443EE46-4FA0-4FA0-8DBF-77BC82DFF510}" type="presParOf" srcId="{32D61FA9-58E2-4B1D-9A1D-A1BCF953AD00}" destId="{0BC08AD4-0CA9-49B4-893D-D036F5C3ABDC}" srcOrd="2" destOrd="0" presId="urn:microsoft.com/office/officeart/2011/layout/CircleProcess"/>
    <dgm:cxn modelId="{329B4050-3D56-4C48-93C7-B718BCF3F31F}" type="presParOf" srcId="{32D61FA9-58E2-4B1D-9A1D-A1BCF953AD00}" destId="{9854E3F9-1FBC-408B-B5AF-5721466AE89F}" srcOrd="3" destOrd="0" presId="urn:microsoft.com/office/officeart/2011/layout/CircleProcess"/>
    <dgm:cxn modelId="{CA168A94-8384-41A7-AF83-876C0A6CD853}" type="presParOf" srcId="{9854E3F9-1FBC-408B-B5AF-5721466AE89F}" destId="{6718D74B-DD1C-4308-B891-83D88D1744AD}" srcOrd="0" destOrd="0" presId="urn:microsoft.com/office/officeart/2011/layout/CircleProcess"/>
    <dgm:cxn modelId="{03D836E2-4479-465F-8098-3A2A48C052BB}" type="presParOf" srcId="{32D61FA9-58E2-4B1D-9A1D-A1BCF953AD00}" destId="{DE74BA6F-1010-49B1-AAAC-ECF92A9360D5}" srcOrd="4" destOrd="0" presId="urn:microsoft.com/office/officeart/2011/layout/CircleProcess"/>
    <dgm:cxn modelId="{C9BF44F2-ADF1-46AE-9CB0-78BDE213278F}" type="presParOf" srcId="{DE74BA6F-1010-49B1-AAAC-ECF92A9360D5}" destId="{1C74A4BC-4CD2-41ED-BDC7-549880C82E92}" srcOrd="0" destOrd="0" presId="urn:microsoft.com/office/officeart/2011/layout/CircleProcess"/>
    <dgm:cxn modelId="{FF538314-095B-41AD-B86D-7A9D69627F2E}" type="presParOf" srcId="{32D61FA9-58E2-4B1D-9A1D-A1BCF953AD00}" destId="{07C5D6B6-DF32-4704-84D2-E9382138C59C}" srcOrd="5" destOrd="0" presId="urn:microsoft.com/office/officeart/2011/layout/CircleProcess"/>
    <dgm:cxn modelId="{22E15598-2266-4699-BC4E-976E9A2147B4}" type="presParOf" srcId="{32D61FA9-58E2-4B1D-9A1D-A1BCF953AD00}" destId="{31BB21EF-250E-4DF1-B464-B356D9B039C0}" srcOrd="6" destOrd="0" presId="urn:microsoft.com/office/officeart/2011/layout/CircleProcess"/>
    <dgm:cxn modelId="{A477F8B5-129B-4027-AB7A-3C22FD17B878}" type="presParOf" srcId="{31BB21EF-250E-4DF1-B464-B356D9B039C0}" destId="{E2C84F6F-A5F1-4DAA-A4D3-9C3080B78201}" srcOrd="0" destOrd="0" presId="urn:microsoft.com/office/officeart/2011/layout/CircleProcess"/>
    <dgm:cxn modelId="{957A5C06-211A-45E3-9433-F1C9E1EBE93F}" type="presParOf" srcId="{32D61FA9-58E2-4B1D-9A1D-A1BCF953AD00}" destId="{F17BAA20-FC01-4AD1-B8E4-FFC20F928057}" srcOrd="7" destOrd="0" presId="urn:microsoft.com/office/officeart/2011/layout/CircleProcess"/>
    <dgm:cxn modelId="{7101F73F-318B-46AB-A3EF-A336B911B350}" type="presParOf" srcId="{F17BAA20-FC01-4AD1-B8E4-FFC20F928057}" destId="{A549163D-1E58-4986-AD3F-C8EBF0338BE1}" srcOrd="0" destOrd="0" presId="urn:microsoft.com/office/officeart/2011/layout/CircleProcess"/>
    <dgm:cxn modelId="{0E359428-28FC-4F2B-BC2E-25C2537DABDB}" type="presParOf" srcId="{32D61FA9-58E2-4B1D-9A1D-A1BCF953AD00}" destId="{EAAEB177-3844-4BB3-8E53-13793BBB6399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F8958-433A-4CA5-B5A4-2BB757495F9F}">
      <dsp:nvSpPr>
        <dsp:cNvPr id="0" name=""/>
        <dsp:cNvSpPr/>
      </dsp:nvSpPr>
      <dsp:spPr>
        <a:xfrm>
          <a:off x="5816493" y="1571333"/>
          <a:ext cx="2537257" cy="25377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CA2B1-4D9B-49C9-AB68-E366A07CD58F}">
      <dsp:nvSpPr>
        <dsp:cNvPr id="0" name=""/>
        <dsp:cNvSpPr/>
      </dsp:nvSpPr>
      <dsp:spPr>
        <a:xfrm>
          <a:off x="5900738" y="1655939"/>
          <a:ext cx="2368767" cy="2368515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chemeClr val="bg1"/>
              </a:solidFill>
              <a:latin typeface="Calisto MT" panose="02040603050505030304" pitchFamily="18" charset="0"/>
            </a:rPr>
            <a:t>RESILIENT SOCIO-ECOLOGICAL (COASTAL) SYSTEM</a:t>
          </a:r>
          <a:endParaRPr lang="en-US" sz="1800" b="1" kern="1200" dirty="0">
            <a:solidFill>
              <a:schemeClr val="bg1"/>
            </a:solidFill>
            <a:latin typeface="Calisto MT" panose="02040603050505030304" pitchFamily="18" charset="0"/>
          </a:endParaRPr>
        </a:p>
      </dsp:txBody>
      <dsp:txXfrm>
        <a:off x="6239369" y="1994361"/>
        <a:ext cx="1691504" cy="1691669"/>
      </dsp:txXfrm>
    </dsp:sp>
    <dsp:sp modelId="{6718D74B-DD1C-4308-B891-83D88D1744AD}">
      <dsp:nvSpPr>
        <dsp:cNvPr id="0" name=""/>
        <dsp:cNvSpPr/>
      </dsp:nvSpPr>
      <dsp:spPr>
        <a:xfrm rot="2700000">
          <a:off x="3197221" y="1574401"/>
          <a:ext cx="2531145" cy="253114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74A4BC-4CD2-41ED-BDC7-549880C82E92}">
      <dsp:nvSpPr>
        <dsp:cNvPr id="0" name=""/>
        <dsp:cNvSpPr/>
      </dsp:nvSpPr>
      <dsp:spPr>
        <a:xfrm>
          <a:off x="3278410" y="1655939"/>
          <a:ext cx="2368767" cy="23685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INSTITUTIONS</a:t>
          </a:r>
          <a:endParaRPr lang="en-US" sz="2000" b="1" kern="1200" dirty="0"/>
        </a:p>
      </dsp:txBody>
      <dsp:txXfrm>
        <a:off x="3617042" y="1994361"/>
        <a:ext cx="1691504" cy="1691669"/>
      </dsp:txXfrm>
    </dsp:sp>
    <dsp:sp modelId="{E2C84F6F-A5F1-4DAA-A4D3-9C3080B78201}">
      <dsp:nvSpPr>
        <dsp:cNvPr id="0" name=""/>
        <dsp:cNvSpPr/>
      </dsp:nvSpPr>
      <dsp:spPr>
        <a:xfrm rot="2700000">
          <a:off x="574893" y="1574401"/>
          <a:ext cx="2531145" cy="2531145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49163D-1E58-4986-AD3F-C8EBF0338BE1}">
      <dsp:nvSpPr>
        <dsp:cNvPr id="0" name=""/>
        <dsp:cNvSpPr/>
      </dsp:nvSpPr>
      <dsp:spPr>
        <a:xfrm>
          <a:off x="656082" y="1655939"/>
          <a:ext cx="2368767" cy="236851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COMMUNITIES</a:t>
          </a:r>
          <a:endParaRPr lang="en-US" sz="2000" b="1" kern="1200" dirty="0"/>
        </a:p>
      </dsp:txBody>
      <dsp:txXfrm>
        <a:off x="994714" y="1994361"/>
        <a:ext cx="1691504" cy="16916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14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43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61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1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50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401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46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2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30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99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43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DE5C9-F67D-46FD-8135-357748EA6301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33A04D-D675-4761-934B-9E2F4CA19E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49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QuickStyle" Target="../diagrams/quickStyle1.xml"/><Relationship Id="rId18" Type="http://schemas.openxmlformats.org/officeDocument/2006/relationships/image" Target="../media/image12.png"/><Relationship Id="rId26" Type="http://schemas.openxmlformats.org/officeDocument/2006/relationships/image" Target="../media/image20.png"/><Relationship Id="rId3" Type="http://schemas.openxmlformats.org/officeDocument/2006/relationships/image" Target="../media/image2.png"/><Relationship Id="rId21" Type="http://schemas.openxmlformats.org/officeDocument/2006/relationships/image" Target="../media/image15.png"/><Relationship Id="rId7" Type="http://schemas.openxmlformats.org/officeDocument/2006/relationships/image" Target="../media/image6.png"/><Relationship Id="rId12" Type="http://schemas.openxmlformats.org/officeDocument/2006/relationships/diagramLayout" Target="../diagrams/layout1.xml"/><Relationship Id="rId17" Type="http://schemas.openxmlformats.org/officeDocument/2006/relationships/image" Target="../media/image11.png"/><Relationship Id="rId25" Type="http://schemas.openxmlformats.org/officeDocument/2006/relationships/image" Target="../media/image19.png"/><Relationship Id="rId2" Type="http://schemas.openxmlformats.org/officeDocument/2006/relationships/image" Target="../media/image1.png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Data" Target="../diagrams/data1.xml"/><Relationship Id="rId24" Type="http://schemas.openxmlformats.org/officeDocument/2006/relationships/image" Target="../media/image18.png"/><Relationship Id="rId5" Type="http://schemas.openxmlformats.org/officeDocument/2006/relationships/image" Target="../media/image4.png"/><Relationship Id="rId15" Type="http://schemas.microsoft.com/office/2007/relationships/diagramDrawing" Target="../diagrams/drawing1.xml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diagramColors" Target="../diagrams/colors1.xml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37323" y="28513235"/>
            <a:ext cx="16458763" cy="1521354"/>
            <a:chOff x="217007" y="28486794"/>
            <a:chExt cx="17049069" cy="17884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60699" y="28598466"/>
              <a:ext cx="1397291" cy="167674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60418" y="28633721"/>
              <a:ext cx="3455216" cy="133419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48925" y="28486794"/>
              <a:ext cx="2070061" cy="178842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36268" y="28646714"/>
              <a:ext cx="3829808" cy="1321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/>
            <a:srcRect l="5536" t="18906" r="4037" b="16883"/>
            <a:stretch/>
          </p:blipFill>
          <p:spPr>
            <a:xfrm>
              <a:off x="217007" y="28892151"/>
              <a:ext cx="3417975" cy="1088753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4356" t="22064" r="3091" b="15304"/>
          <a:stretch/>
        </p:blipFill>
        <p:spPr>
          <a:xfrm>
            <a:off x="17742567" y="223406"/>
            <a:ext cx="3641057" cy="1105321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28297467"/>
            <a:ext cx="21383625" cy="0"/>
          </a:xfrm>
          <a:prstGeom prst="line">
            <a:avLst/>
          </a:prstGeom>
          <a:ln w="1016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0" y="28104961"/>
            <a:ext cx="21383625" cy="0"/>
          </a:xfrm>
          <a:prstGeom prst="line">
            <a:avLst/>
          </a:prstGeom>
          <a:ln w="1206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797360" y="0"/>
            <a:ext cx="13945207" cy="197177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oastal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ommunity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R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esilience to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limate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C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hange and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D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iarrhoea </a:t>
            </a:r>
            <a:r>
              <a:rPr lang="en-GB" sz="5400" b="1" dirty="0">
                <a:solidFill>
                  <a:schemeClr val="bg1"/>
                </a:solidFill>
                <a:latin typeface="Eras Bold ITC" panose="020B0907030504020204" pitchFamily="34" charset="0"/>
              </a:rPr>
              <a:t>[C2R-CD] </a:t>
            </a:r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</a:rPr>
              <a:t>Project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0" y="2117558"/>
            <a:ext cx="21383625" cy="24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0" y="2019505"/>
            <a:ext cx="21383625" cy="24063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0" y="2140212"/>
            <a:ext cx="21383625" cy="24063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57440" y="28513229"/>
            <a:ext cx="2390775" cy="714375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17132968" y="28297467"/>
            <a:ext cx="0" cy="1977746"/>
          </a:xfrm>
          <a:prstGeom prst="line">
            <a:avLst/>
          </a:prstGeom>
          <a:ln w="1587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7349537" y="28297467"/>
            <a:ext cx="0" cy="1977746"/>
          </a:xfrm>
          <a:prstGeom prst="line">
            <a:avLst/>
          </a:prstGeom>
          <a:ln w="142875">
            <a:solidFill>
              <a:schemeClr val="accent6">
                <a:lumMod val="50000"/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45923" y="29252646"/>
            <a:ext cx="2371725" cy="971550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 flipV="1">
            <a:off x="-1" y="5868814"/>
            <a:ext cx="21383625" cy="48127"/>
          </a:xfrm>
          <a:prstGeom prst="line">
            <a:avLst/>
          </a:prstGeom>
          <a:ln w="17780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-1" y="13408434"/>
            <a:ext cx="8515995" cy="830997"/>
          </a:xfrm>
          <a:prstGeom prst="rect">
            <a:avLst/>
          </a:prstGeom>
          <a:solidFill>
            <a:schemeClr val="tx2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B0F0"/>
                </a:solidFill>
                <a:latin typeface="Gill Sans MT" panose="020B0502020104020203" pitchFamily="34" charset="0"/>
              </a:rPr>
              <a:t>Approach and Methodology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704B9C-EEEF-41D5-8DF2-754FD1ACCD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67" y="164155"/>
            <a:ext cx="3525385" cy="1596303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0580970D-C5F4-4F9D-92D0-D62297C0ED51}"/>
              </a:ext>
            </a:extLst>
          </p:cNvPr>
          <p:cNvSpPr txBox="1"/>
          <p:nvPr/>
        </p:nvSpPr>
        <p:spPr>
          <a:xfrm>
            <a:off x="9206" y="2247771"/>
            <a:ext cx="21374417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Gill Sans MT" panose="020B0502020104020203" pitchFamily="34" charset="0"/>
                <a:cs typeface="Times New Roman" panose="02020603050405020304" pitchFamily="18" charset="0"/>
              </a:rPr>
              <a:t>Work Package (WP) 3: Community and Institutional Dynamics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5F80E33-B084-43C7-8E88-0DA0DC69C116}"/>
              </a:ext>
            </a:extLst>
          </p:cNvPr>
          <p:cNvSpPr txBox="1"/>
          <p:nvPr/>
        </p:nvSpPr>
        <p:spPr>
          <a:xfrm>
            <a:off x="0" y="3104706"/>
            <a:ext cx="21383625" cy="193899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>
                <a:solidFill>
                  <a:schemeClr val="bg1"/>
                </a:solidFill>
                <a:latin typeface="Gill Sans MT" panose="020B0502020104020203" pitchFamily="34" charset="0"/>
              </a:rPr>
              <a:t>WP 3</a:t>
            </a:r>
            <a:r>
              <a:rPr lang="en-GB" sz="4000" b="1" dirty="0">
                <a:solidFill>
                  <a:schemeClr val="bg1"/>
                </a:solidFill>
                <a:latin typeface="Gill Sans MT" panose="020B0502020104020203" pitchFamily="34" charset="0"/>
              </a:rPr>
              <a:t> aims at investigating the institutional and governance (demographic, cultural, economic and political) barriers and enablers of effectively managing diarrhoeal diseases in coastal communities</a:t>
            </a:r>
            <a:endParaRPr lang="en-US" sz="40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2B7FDB4-5BE4-4411-B456-9309B54077CE}"/>
              </a:ext>
            </a:extLst>
          </p:cNvPr>
          <p:cNvSpPr txBox="1"/>
          <p:nvPr/>
        </p:nvSpPr>
        <p:spPr>
          <a:xfrm>
            <a:off x="-14858" y="5124069"/>
            <a:ext cx="21374417" cy="101566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marL="0" marR="0" lvl="0" indent="0" algn="ctr" defTabSz="2479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WP 3 TEAM : Fidelia Ohemeng- Lead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||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Yaw Agyeman Boafo-Co-Lead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 ||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Jesse Ayivor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||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Peace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Dziedzom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Gbeckor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- Kove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||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Christian  Damgaard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||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Ebenezer Kwabena </a:t>
            </a: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Appah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-Sampong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|</a:t>
            </a:r>
            <a:r>
              <a:rPr lang="en-US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Dzidzo Yirenya-Tawiah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|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24795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chemeClr val="bg1"/>
                </a:solidFill>
                <a:latin typeface="Gill Sans MT" panose="020B0502020104020203" pitchFamily="34" charset="0"/>
              </a:rPr>
              <a:t>PhD Student: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Joseph Ayitiah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empus Sans ITC" panose="04020404030D07020202" pitchFamily="82" charset="0"/>
                <a:cs typeface="Times New Roman" panose="02020603050405020304" pitchFamily="18" charset="0"/>
              </a:rPr>
              <a:t> 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76" name="テキスト ボックス 15">
            <a:extLst>
              <a:ext uri="{FF2B5EF4-FFF2-40B4-BE49-F238E27FC236}">
                <a16:creationId xmlns:a16="http://schemas.microsoft.com/office/drawing/2014/main" id="{C25BE6F1-0A49-46D6-8FE1-B7A5EB7C8B65}"/>
              </a:ext>
            </a:extLst>
          </p:cNvPr>
          <p:cNvSpPr txBox="1"/>
          <p:nvPr/>
        </p:nvSpPr>
        <p:spPr>
          <a:xfrm>
            <a:off x="2805232" y="17903899"/>
            <a:ext cx="790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GIS &amp;  down-scaling training</a:t>
            </a:r>
            <a:endParaRPr kumimoji="1" lang="ja-JP" altLang="en-US" sz="1200" dirty="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77" name="テキスト ボックス 34">
            <a:extLst>
              <a:ext uri="{FF2B5EF4-FFF2-40B4-BE49-F238E27FC236}">
                <a16:creationId xmlns:a16="http://schemas.microsoft.com/office/drawing/2014/main" id="{AA57BE3E-9D3F-4B92-AA7A-97A600BB6F4A}"/>
              </a:ext>
            </a:extLst>
          </p:cNvPr>
          <p:cNvSpPr txBox="1"/>
          <p:nvPr/>
        </p:nvSpPr>
        <p:spPr>
          <a:xfrm>
            <a:off x="1723195" y="18887713"/>
            <a:ext cx="791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200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CC down-scaling</a:t>
            </a:r>
            <a:endParaRPr kumimoji="1" lang="ja-JP" altLang="en-US" sz="1200" dirty="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3C6531-7CF3-4AD9-94C2-26A5D4CE9BDD}"/>
              </a:ext>
            </a:extLst>
          </p:cNvPr>
          <p:cNvGrpSpPr/>
          <p:nvPr/>
        </p:nvGrpSpPr>
        <p:grpSpPr>
          <a:xfrm>
            <a:off x="134553" y="14425358"/>
            <a:ext cx="8436030" cy="7196931"/>
            <a:chOff x="301663" y="15723130"/>
            <a:chExt cx="8436030" cy="7196931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9" name="ホームベース 14">
              <a:extLst>
                <a:ext uri="{FF2B5EF4-FFF2-40B4-BE49-F238E27FC236}">
                  <a16:creationId xmlns:a16="http://schemas.microsoft.com/office/drawing/2014/main" id="{998772C6-2BF3-438F-8A01-39518C40696D}"/>
                </a:ext>
              </a:extLst>
            </p:cNvPr>
            <p:cNvSpPr/>
            <p:nvPr/>
          </p:nvSpPr>
          <p:spPr bwMode="auto">
            <a:xfrm rot="5400000">
              <a:off x="4721168" y="18915946"/>
              <a:ext cx="6170711" cy="1563905"/>
            </a:xfrm>
            <a:prstGeom prst="homePlate">
              <a:avLst/>
            </a:prstGeom>
            <a:grpFill/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19B0E07-79C6-4225-ABB4-98E46748A88E}"/>
                </a:ext>
              </a:extLst>
            </p:cNvPr>
            <p:cNvGrpSpPr/>
            <p:nvPr/>
          </p:nvGrpSpPr>
          <p:grpSpPr>
            <a:xfrm>
              <a:off x="301663" y="15723130"/>
              <a:ext cx="8436030" cy="7196931"/>
              <a:chOff x="356767" y="15743659"/>
              <a:chExt cx="8436030" cy="7196931"/>
            </a:xfrm>
            <a:grpFill/>
          </p:grpSpPr>
          <p:sp>
            <p:nvSpPr>
              <p:cNvPr id="71" name="ホームベース 14">
                <a:extLst>
                  <a:ext uri="{FF2B5EF4-FFF2-40B4-BE49-F238E27FC236}">
                    <a16:creationId xmlns:a16="http://schemas.microsoft.com/office/drawing/2014/main" id="{09E3A939-B6AB-4274-8714-7CA426CDBCE7}"/>
                  </a:ext>
                </a:extLst>
              </p:cNvPr>
              <p:cNvSpPr/>
              <p:nvPr/>
            </p:nvSpPr>
            <p:spPr bwMode="auto">
              <a:xfrm rot="5400000">
                <a:off x="-1659375" y="19084495"/>
                <a:ext cx="6153012" cy="1341209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72" name="角丸四角形 11">
                <a:extLst>
                  <a:ext uri="{FF2B5EF4-FFF2-40B4-BE49-F238E27FC236}">
                    <a16:creationId xmlns:a16="http://schemas.microsoft.com/office/drawing/2014/main" id="{98842921-80A6-4AF6-BD1C-5D222C0ECF73}"/>
                  </a:ext>
                </a:extLst>
              </p:cNvPr>
              <p:cNvSpPr/>
              <p:nvPr/>
            </p:nvSpPr>
            <p:spPr>
              <a:xfrm>
                <a:off x="356767" y="15743659"/>
                <a:ext cx="8257844" cy="931861"/>
              </a:xfrm>
              <a:prstGeom prst="roundRect">
                <a:avLst>
                  <a:gd name="adj" fmla="val 25290"/>
                </a:avLst>
              </a:prstGeom>
              <a:solidFill>
                <a:srgbClr val="0070C0"/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Times New Roman" pitchFamily="18" charset="0"/>
                    <a:ea typeface="HGPｺﾞｼｯｸE"/>
                    <a:cs typeface="Times New Roman" pitchFamily="18" charset="0"/>
                  </a:rPr>
                  <a:t>INSTITUTIONAL AND GOVERNANCE BARRIERS AND ENABLERS  IN  DIARRHOEAL MANAGEMENT</a:t>
                </a:r>
                <a:endPara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  <a:ea typeface="HGPｺﾞｼｯｸE"/>
                  <a:cs typeface="Times New Roman" pitchFamily="18" charset="0"/>
                </a:endParaRPr>
              </a:p>
            </p:txBody>
          </p:sp>
          <p:sp>
            <p:nvSpPr>
              <p:cNvPr id="78" name="ホームベース 14">
                <a:extLst>
                  <a:ext uri="{FF2B5EF4-FFF2-40B4-BE49-F238E27FC236}">
                    <a16:creationId xmlns:a16="http://schemas.microsoft.com/office/drawing/2014/main" id="{0CD26C34-0B72-46DD-B5E8-3941641B280D}"/>
                  </a:ext>
                </a:extLst>
              </p:cNvPr>
              <p:cNvSpPr/>
              <p:nvPr/>
            </p:nvSpPr>
            <p:spPr bwMode="auto">
              <a:xfrm rot="5400000">
                <a:off x="3124330" y="19043542"/>
                <a:ext cx="6171489" cy="1445240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2" name="ホームベース 14">
                <a:extLst>
                  <a:ext uri="{FF2B5EF4-FFF2-40B4-BE49-F238E27FC236}">
                    <a16:creationId xmlns:a16="http://schemas.microsoft.com/office/drawing/2014/main" id="{1D2A88A3-8AA5-4A20-9957-B1090438D3A5}"/>
                  </a:ext>
                </a:extLst>
              </p:cNvPr>
              <p:cNvSpPr/>
              <p:nvPr/>
            </p:nvSpPr>
            <p:spPr bwMode="auto">
              <a:xfrm rot="5400000">
                <a:off x="-93979" y="19041073"/>
                <a:ext cx="6289020" cy="1510013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3" name="ホームベース 14">
                <a:extLst>
                  <a:ext uri="{FF2B5EF4-FFF2-40B4-BE49-F238E27FC236}">
                    <a16:creationId xmlns:a16="http://schemas.microsoft.com/office/drawing/2014/main" id="{01EAA53D-71C5-4C88-827E-53E7DC375C8B}"/>
                  </a:ext>
                </a:extLst>
              </p:cNvPr>
              <p:cNvSpPr/>
              <p:nvPr/>
            </p:nvSpPr>
            <p:spPr bwMode="auto">
              <a:xfrm rot="5400000">
                <a:off x="1571808" y="18977830"/>
                <a:ext cx="6128261" cy="1523641"/>
              </a:xfrm>
              <a:prstGeom prst="homePlate">
                <a:avLst>
                  <a:gd name="adj" fmla="val 51664"/>
                </a:avLst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73" name="ホームベース 7">
                <a:extLst>
                  <a:ext uri="{FF2B5EF4-FFF2-40B4-BE49-F238E27FC236}">
                    <a16:creationId xmlns:a16="http://schemas.microsoft.com/office/drawing/2014/main" id="{EA099BC8-E7BF-4825-9757-BB0D20866FB9}"/>
                  </a:ext>
                </a:extLst>
              </p:cNvPr>
              <p:cNvSpPr/>
              <p:nvPr/>
            </p:nvSpPr>
            <p:spPr bwMode="auto">
              <a:xfrm>
                <a:off x="468833" y="16802959"/>
                <a:ext cx="8242658" cy="491171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charset="-128"/>
                  </a:rPr>
                  <a:t>Characterize communities and risk levels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4" name="ホームベース 7">
                <a:extLst>
                  <a:ext uri="{FF2B5EF4-FFF2-40B4-BE49-F238E27FC236}">
                    <a16:creationId xmlns:a16="http://schemas.microsoft.com/office/drawing/2014/main" id="{0BF3596C-E916-4719-A47B-E2B92666DE7A}"/>
                  </a:ext>
                </a:extLst>
              </p:cNvPr>
              <p:cNvSpPr/>
              <p:nvPr/>
            </p:nvSpPr>
            <p:spPr bwMode="auto">
              <a:xfrm>
                <a:off x="468832" y="17407781"/>
                <a:ext cx="8323965" cy="608696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pitchFamily="50" charset="-128"/>
                  </a:rPr>
                  <a:t>Examine formal and informal practices as influencers of diarrhoea and climate-related hazards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5" name="ホームベース 7">
                <a:extLst>
                  <a:ext uri="{FF2B5EF4-FFF2-40B4-BE49-F238E27FC236}">
                    <a16:creationId xmlns:a16="http://schemas.microsoft.com/office/drawing/2014/main" id="{C474131F-8B17-4569-8055-2A502444832E}"/>
                  </a:ext>
                </a:extLst>
              </p:cNvPr>
              <p:cNvSpPr/>
              <p:nvPr/>
            </p:nvSpPr>
            <p:spPr bwMode="auto">
              <a:xfrm>
                <a:off x="490599" y="18153056"/>
                <a:ext cx="8220892" cy="681375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pitchFamily="50" charset="-128"/>
                  </a:rPr>
                  <a:t>Socio-cultural beliefs and practices as  drivers of diarrhoeal infection and management</a:t>
                </a:r>
                <a:endParaRPr kumimoji="1" lang="ja-JP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6" name="ホームベース 7">
                <a:extLst>
                  <a:ext uri="{FF2B5EF4-FFF2-40B4-BE49-F238E27FC236}">
                    <a16:creationId xmlns:a16="http://schemas.microsoft.com/office/drawing/2014/main" id="{BA573FAD-6C86-4B92-920D-17E8264B3409}"/>
                  </a:ext>
                </a:extLst>
              </p:cNvPr>
              <p:cNvSpPr/>
              <p:nvPr/>
            </p:nvSpPr>
            <p:spPr bwMode="auto">
              <a:xfrm>
                <a:off x="475528" y="18960007"/>
                <a:ext cx="8262680" cy="574842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pitchFamily="50" charset="-128"/>
                  </a:rPr>
                  <a:t>Stakeholders  perception and knowledge [use, sharing and dissemination strategies}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7" name="ホームベース 7">
                <a:extLst>
                  <a:ext uri="{FF2B5EF4-FFF2-40B4-BE49-F238E27FC236}">
                    <a16:creationId xmlns:a16="http://schemas.microsoft.com/office/drawing/2014/main" id="{11A523DD-C4DF-4710-B1FD-EEC740F08D68}"/>
                  </a:ext>
                </a:extLst>
              </p:cNvPr>
              <p:cNvSpPr/>
              <p:nvPr/>
            </p:nvSpPr>
            <p:spPr bwMode="auto">
              <a:xfrm>
                <a:off x="475527" y="19697561"/>
                <a:ext cx="8220891" cy="580699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charset="-128"/>
                  </a:rPr>
                  <a:t>Assess local governance systems addressing climate-related  disease outbreaks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8" name="ホームベース 7">
                <a:extLst>
                  <a:ext uri="{FF2B5EF4-FFF2-40B4-BE49-F238E27FC236}">
                    <a16:creationId xmlns:a16="http://schemas.microsoft.com/office/drawing/2014/main" id="{DE97D891-A74D-4F97-8B49-9D54E0101115}"/>
                  </a:ext>
                </a:extLst>
              </p:cNvPr>
              <p:cNvSpPr/>
              <p:nvPr/>
            </p:nvSpPr>
            <p:spPr bwMode="auto">
              <a:xfrm>
                <a:off x="490599" y="20394275"/>
                <a:ext cx="8302198" cy="465207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charset="-128"/>
                  </a:rPr>
                  <a:t>Community Health System Capacity To  Manage Diarrhoea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9" name="ホームベース 7">
                <a:extLst>
                  <a:ext uri="{FF2B5EF4-FFF2-40B4-BE49-F238E27FC236}">
                    <a16:creationId xmlns:a16="http://schemas.microsoft.com/office/drawing/2014/main" id="{B8E7DF9A-2146-4F36-8C75-38C24EA5A7CC}"/>
                  </a:ext>
                </a:extLst>
              </p:cNvPr>
              <p:cNvSpPr/>
              <p:nvPr/>
            </p:nvSpPr>
            <p:spPr bwMode="auto">
              <a:xfrm>
                <a:off x="524229" y="20998599"/>
                <a:ext cx="8220892" cy="509354"/>
              </a:xfrm>
              <a:prstGeom prst="homePlate">
                <a:avLst/>
              </a:prstGeom>
              <a:grpFill/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ＭＳ Ｐゴシック" pitchFamily="50" charset="-128"/>
                  </a:rPr>
                  <a:t>Development of community risk and resilience matrix</a:t>
                </a:r>
                <a:endParaRPr kumimoji="1" lang="ja-JP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0" name="テキスト ボックス 57">
                <a:extLst>
                  <a:ext uri="{FF2B5EF4-FFF2-40B4-BE49-F238E27FC236}">
                    <a16:creationId xmlns:a16="http://schemas.microsoft.com/office/drawing/2014/main" id="{8CD1F22D-9D54-48DF-BF50-A886E69472F8}"/>
                  </a:ext>
                </a:extLst>
              </p:cNvPr>
              <p:cNvSpPr txBox="1"/>
              <p:nvPr/>
            </p:nvSpPr>
            <p:spPr>
              <a:xfrm>
                <a:off x="753900" y="21597104"/>
                <a:ext cx="1345733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b="1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HOUSEHOLD </a:t>
                </a: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b="1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INTERVIEWS</a:t>
                </a:r>
                <a:endParaRPr kumimoji="1" lang="ja-JP" altLang="en-US" sz="1200" b="1" dirty="0">
                  <a:solidFill>
                    <a:prstClr val="black"/>
                  </a:solidFill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1" name="テキスト ボックス 57">
                <a:extLst>
                  <a:ext uri="{FF2B5EF4-FFF2-40B4-BE49-F238E27FC236}">
                    <a16:creationId xmlns:a16="http://schemas.microsoft.com/office/drawing/2014/main" id="{A1A4C3FA-3A9E-44FF-8F02-F7E1B59E2DCF}"/>
                  </a:ext>
                </a:extLst>
              </p:cNvPr>
              <p:cNvSpPr txBox="1"/>
              <p:nvPr/>
            </p:nvSpPr>
            <p:spPr>
              <a:xfrm>
                <a:off x="2342187" y="21557282"/>
                <a:ext cx="1415502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b="1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FOCUS </a:t>
                </a:r>
              </a:p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b="1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GROUP DISCUSSIONS</a:t>
                </a:r>
                <a:endParaRPr kumimoji="1" lang="ja-JP" altLang="en-US" sz="1400" b="1" dirty="0">
                  <a:solidFill>
                    <a:prstClr val="black"/>
                  </a:solidFill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2" name="テキスト ボックス 57">
                <a:extLst>
                  <a:ext uri="{FF2B5EF4-FFF2-40B4-BE49-F238E27FC236}">
                    <a16:creationId xmlns:a16="http://schemas.microsoft.com/office/drawing/2014/main" id="{173EE47B-0D4D-49A4-9C3A-2E04C620E037}"/>
                  </a:ext>
                </a:extLst>
              </p:cNvPr>
              <p:cNvSpPr txBox="1"/>
              <p:nvPr/>
            </p:nvSpPr>
            <p:spPr>
              <a:xfrm>
                <a:off x="3924252" y="21595476"/>
                <a:ext cx="1613299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b="1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WORKSHOPS</a:t>
                </a:r>
                <a:endParaRPr kumimoji="1" lang="ja-JP" altLang="en-US" sz="1400" b="1" dirty="0">
                  <a:solidFill>
                    <a:prstClr val="black"/>
                  </a:solidFill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3" name="テキスト ボックス 57">
                <a:extLst>
                  <a:ext uri="{FF2B5EF4-FFF2-40B4-BE49-F238E27FC236}">
                    <a16:creationId xmlns:a16="http://schemas.microsoft.com/office/drawing/2014/main" id="{6134206E-BC1D-4F82-A6B8-762BBA861190}"/>
                  </a:ext>
                </a:extLst>
              </p:cNvPr>
              <p:cNvSpPr txBox="1"/>
              <p:nvPr/>
            </p:nvSpPr>
            <p:spPr>
              <a:xfrm>
                <a:off x="5487454" y="21504700"/>
                <a:ext cx="1345733" cy="73866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KEY INFORMANT INTERVIEWS</a:t>
                </a:r>
                <a:endParaRPr kumimoji="1" lang="ja-JP" altLang="en-US" sz="1400" dirty="0">
                  <a:solidFill>
                    <a:prstClr val="black"/>
                  </a:solidFill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94" name="テキスト ボックス 57">
                <a:extLst>
                  <a:ext uri="{FF2B5EF4-FFF2-40B4-BE49-F238E27FC236}">
                    <a16:creationId xmlns:a16="http://schemas.microsoft.com/office/drawing/2014/main" id="{A3B538C2-5161-43C2-AEBB-F065C465E593}"/>
                  </a:ext>
                </a:extLst>
              </p:cNvPr>
              <p:cNvSpPr txBox="1"/>
              <p:nvPr/>
            </p:nvSpPr>
            <p:spPr>
              <a:xfrm>
                <a:off x="7046535" y="21594730"/>
                <a:ext cx="1635348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kumimoji="1" lang="en-US" altLang="ja-JP" sz="1400" b="1" dirty="0">
                    <a:solidFill>
                      <a:prstClr val="black"/>
                    </a:solidFill>
                    <a:latin typeface="Arial" charset="0"/>
                    <a:ea typeface="ＭＳ Ｐゴシック" pitchFamily="50" charset="-128"/>
                  </a:rPr>
                  <a:t>OBSERVATIONS</a:t>
                </a:r>
                <a:endParaRPr kumimoji="1" lang="ja-JP" altLang="en-US" sz="1400" b="1" dirty="0">
                  <a:solidFill>
                    <a:prstClr val="black"/>
                  </a:solidFill>
                  <a:latin typeface="Arial" charset="0"/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96" name="テキスト ボックス 57">
            <a:extLst>
              <a:ext uri="{FF2B5EF4-FFF2-40B4-BE49-F238E27FC236}">
                <a16:creationId xmlns:a16="http://schemas.microsoft.com/office/drawing/2014/main" id="{85DE15F5-AA05-48FD-99C1-2CF22E3F8B3F}"/>
              </a:ext>
            </a:extLst>
          </p:cNvPr>
          <p:cNvSpPr txBox="1"/>
          <p:nvPr/>
        </p:nvSpPr>
        <p:spPr>
          <a:xfrm>
            <a:off x="8477005" y="19518126"/>
            <a:ext cx="31239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400" b="1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Fishing canoe at the coast al community of Anyanui, Anlo District</a:t>
            </a:r>
            <a:endParaRPr kumimoji="1" lang="ja-JP" altLang="en-US" sz="1400" b="1" dirty="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99" name="テキスト ボックス 57">
            <a:extLst>
              <a:ext uri="{FF2B5EF4-FFF2-40B4-BE49-F238E27FC236}">
                <a16:creationId xmlns:a16="http://schemas.microsoft.com/office/drawing/2014/main" id="{FEF0F19D-D052-4345-A3C3-68FF75C0036E}"/>
              </a:ext>
            </a:extLst>
          </p:cNvPr>
          <p:cNvSpPr txBox="1"/>
          <p:nvPr/>
        </p:nvSpPr>
        <p:spPr>
          <a:xfrm>
            <a:off x="12887391" y="22679009"/>
            <a:ext cx="7869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GB" altLang="ja-JP" sz="1400" b="1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Key institutions and stakeholders involved in diarrhoeal governance and management</a:t>
            </a:r>
            <a:endParaRPr kumimoji="1" lang="ja-JP" altLang="en-US" sz="1400" b="1" dirty="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ED78775-0320-492E-85AE-F3ECC0A0C82B}"/>
              </a:ext>
            </a:extLst>
          </p:cNvPr>
          <p:cNvSpPr txBox="1"/>
          <p:nvPr/>
        </p:nvSpPr>
        <p:spPr>
          <a:xfrm>
            <a:off x="8595127" y="23089376"/>
            <a:ext cx="12419877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>
                <a:solidFill>
                  <a:srgbClr val="00B0F0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GB" dirty="0"/>
              <a:t>Ongoing Activities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FA6AA3A-22F1-45B1-91E5-6262FA588D3E}"/>
              </a:ext>
            </a:extLst>
          </p:cNvPr>
          <p:cNvSpPr txBox="1"/>
          <p:nvPr/>
        </p:nvSpPr>
        <p:spPr>
          <a:xfrm>
            <a:off x="10214972" y="6060164"/>
            <a:ext cx="11143120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B0F0"/>
                </a:solidFill>
                <a:latin typeface="Gill Sans MT" panose="020B0502020104020203" pitchFamily="34" charset="0"/>
              </a:rPr>
              <a:t>Reconnaissance Survey Findings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CA84919-E8F4-4DB6-AA9C-D804717D2D08}"/>
              </a:ext>
            </a:extLst>
          </p:cNvPr>
          <p:cNvSpPr txBox="1"/>
          <p:nvPr/>
        </p:nvSpPr>
        <p:spPr>
          <a:xfrm>
            <a:off x="73659" y="6083568"/>
            <a:ext cx="8851500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B0F0"/>
                </a:solidFill>
                <a:latin typeface="Gill Sans MT" panose="020B0502020104020203" pitchFamily="34" charset="0"/>
              </a:rPr>
              <a:t>Background</a:t>
            </a:r>
          </a:p>
        </p:txBody>
      </p:sp>
      <p:graphicFrame>
        <p:nvGraphicFramePr>
          <p:cNvPr id="32" name="Table 33">
            <a:extLst>
              <a:ext uri="{FF2B5EF4-FFF2-40B4-BE49-F238E27FC236}">
                <a16:creationId xmlns:a16="http://schemas.microsoft.com/office/drawing/2014/main" id="{AF7174DE-BFD2-4B31-95CC-849B3C11B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114568"/>
              </p:ext>
            </p:extLst>
          </p:nvPr>
        </p:nvGraphicFramePr>
        <p:xfrm>
          <a:off x="10255018" y="7520623"/>
          <a:ext cx="10958260" cy="4752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9130">
                  <a:extLst>
                    <a:ext uri="{9D8B030D-6E8A-4147-A177-3AD203B41FA5}">
                      <a16:colId xmlns:a16="http://schemas.microsoft.com/office/drawing/2014/main" val="213573773"/>
                    </a:ext>
                  </a:extLst>
                </a:gridCol>
                <a:gridCol w="5479130">
                  <a:extLst>
                    <a:ext uri="{9D8B030D-6E8A-4147-A177-3AD203B41FA5}">
                      <a16:colId xmlns:a16="http://schemas.microsoft.com/office/drawing/2014/main" val="641098621"/>
                    </a:ext>
                  </a:extLst>
                </a:gridCol>
              </a:tblGrid>
              <a:tr h="637599">
                <a:tc>
                  <a:txBody>
                    <a:bodyPr/>
                    <a:lstStyle/>
                    <a:p>
                      <a:r>
                        <a:rPr lang="en-GB" sz="2800" i="1" dirty="0">
                          <a:latin typeface="Gill Sans MT" panose="020B0502020104020203" pitchFamily="34" charset="0"/>
                        </a:rPr>
                        <a:t>Socio-economic</a:t>
                      </a:r>
                      <a:endParaRPr lang="en-US" sz="2800" i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i="1" dirty="0">
                          <a:latin typeface="Gill Sans MT" panose="020B0502020104020203" pitchFamily="34" charset="0"/>
                        </a:rPr>
                        <a:t>Environmental</a:t>
                      </a:r>
                      <a:endParaRPr lang="en-US" sz="2800" i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39033"/>
                  </a:ext>
                </a:extLst>
              </a:tr>
              <a:tr h="63759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Fisheries livelihood dominate. Others include driving, masonry (All)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/>
                        <a:t>Open defecation</a:t>
                      </a:r>
                      <a:r>
                        <a:rPr lang="en-US" sz="2800" baseline="0" dirty="0"/>
                        <a:t> a major concern (All)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93618"/>
                  </a:ext>
                </a:extLst>
              </a:tr>
              <a:tr h="1555273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Fish yield declining time (All)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endParaRPr lang="en-GB" sz="2800" dirty="0"/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Majority of youth unemployed (All)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/>
                        <a:t>Scarcity of land (viz Anyako)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/>
                        <a:t>Sea defense wall helping deal with erosion (Anyanui)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660479"/>
                  </a:ext>
                </a:extLst>
              </a:tr>
              <a:tr h="63759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/>
                        <a:t>Rise in youth out-migration (All)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/>
                        <a:t>Lack of potable drinking water (All)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34374"/>
                  </a:ext>
                </a:extLst>
              </a:tr>
            </a:tbl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C8DFCA1D-7450-4A14-9750-5121EFC01F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326" y="25723607"/>
            <a:ext cx="5260516" cy="2325228"/>
          </a:xfrm>
          <a:prstGeom prst="rect">
            <a:avLst/>
          </a:prstGeom>
        </p:spPr>
      </p:pic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289EE3D0-7206-48E6-8FD0-36D95E645F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744076"/>
              </p:ext>
            </p:extLst>
          </p:nvPr>
        </p:nvGraphicFramePr>
        <p:xfrm>
          <a:off x="111567" y="7304490"/>
          <a:ext cx="8404427" cy="5679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B0076996-E2C3-4717-8A9B-9078AB0BCA3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4150" t="16742" r="13303" b="24802"/>
          <a:stretch/>
        </p:blipFill>
        <p:spPr>
          <a:xfrm>
            <a:off x="54546" y="7033979"/>
            <a:ext cx="2044157" cy="177889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6A9E1CE-3D27-4AE5-A81D-D59B831C08E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73360" y="6972534"/>
            <a:ext cx="1707607" cy="17076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D5A91D5-B187-4E9D-AA69-8868BAE33A1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28457" y="7222251"/>
            <a:ext cx="1434366" cy="1280434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DE6E212C-8C73-449D-8BA8-B959F0CDD42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85651" y="6929637"/>
            <a:ext cx="1905000" cy="1905000"/>
          </a:xfrm>
          <a:prstGeom prst="rect">
            <a:avLst/>
          </a:prstGeom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EA102AB3-93F3-4515-943F-4440394D7887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b="16727"/>
          <a:stretch/>
        </p:blipFill>
        <p:spPr>
          <a:xfrm>
            <a:off x="4803622" y="11501034"/>
            <a:ext cx="1879540" cy="1685546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16B83481-DC38-4756-B091-5512F521B18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66425" y="11660239"/>
            <a:ext cx="2498803" cy="1752892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BEE4ECE0-5AD4-471B-A50C-2BCD5ACDDE7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0699" y="12524341"/>
            <a:ext cx="3256920" cy="808814"/>
          </a:xfrm>
          <a:prstGeom prst="rect">
            <a:avLst/>
          </a:prstGeom>
        </p:spPr>
      </p:pic>
      <p:graphicFrame>
        <p:nvGraphicFramePr>
          <p:cNvPr id="111" name="Table 33">
            <a:extLst>
              <a:ext uri="{FF2B5EF4-FFF2-40B4-BE49-F238E27FC236}">
                <a16:creationId xmlns:a16="http://schemas.microsoft.com/office/drawing/2014/main" id="{D1280791-4851-4F74-96AA-74EC590860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319493"/>
              </p:ext>
            </p:extLst>
          </p:nvPr>
        </p:nvGraphicFramePr>
        <p:xfrm>
          <a:off x="10203848" y="11847363"/>
          <a:ext cx="10958260" cy="3898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9130">
                  <a:extLst>
                    <a:ext uri="{9D8B030D-6E8A-4147-A177-3AD203B41FA5}">
                      <a16:colId xmlns:a16="http://schemas.microsoft.com/office/drawing/2014/main" val="213573773"/>
                    </a:ext>
                  </a:extLst>
                </a:gridCol>
                <a:gridCol w="5479130">
                  <a:extLst>
                    <a:ext uri="{9D8B030D-6E8A-4147-A177-3AD203B41FA5}">
                      <a16:colId xmlns:a16="http://schemas.microsoft.com/office/drawing/2014/main" val="641098621"/>
                    </a:ext>
                  </a:extLst>
                </a:gridCol>
              </a:tblGrid>
              <a:tr h="637599">
                <a:tc>
                  <a:txBody>
                    <a:bodyPr/>
                    <a:lstStyle/>
                    <a:p>
                      <a:r>
                        <a:rPr lang="en-GB" sz="2800" i="1" dirty="0"/>
                        <a:t>Health</a:t>
                      </a:r>
                      <a:endParaRPr lang="en-US" sz="2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i="1" dirty="0">
                          <a:latin typeface="Gill Sans MT" panose="020B0502020104020203" pitchFamily="34" charset="0"/>
                        </a:rPr>
                        <a:t>Institutional </a:t>
                      </a:r>
                      <a:endParaRPr lang="en-US" sz="2800" i="1" dirty="0">
                        <a:latin typeface="Gill Sans MT" panose="020B05020201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39033"/>
                  </a:ext>
                </a:extLst>
              </a:tr>
              <a:tr h="63759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Diarrhoea</a:t>
                      </a:r>
                      <a:r>
                        <a:rPr lang="en-US" sz="2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prevalence variable:  reducing (Anyako) and increasing (Mumford) </a:t>
                      </a:r>
                      <a:endParaRPr lang="en-US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Traditional leadership and authorities have limited influence (All)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93618"/>
                  </a:ext>
                </a:extLst>
              </a:tr>
              <a:tr h="63759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Poor sanitation conditions (Esp.</a:t>
                      </a:r>
                      <a:r>
                        <a:rPr lang="en-US" sz="2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Mumford, Anyako)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Formal institutions e.g. NADMO are under-resourced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660479"/>
                  </a:ext>
                </a:extLst>
              </a:tr>
              <a:tr h="63759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Inadequate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health infrastructure to serve growing population (All)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Queenmother influence largely over women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34374"/>
                  </a:ext>
                </a:extLst>
              </a:tr>
            </a:tbl>
          </a:graphicData>
        </a:graphic>
      </p:graphicFrame>
      <p:pic>
        <p:nvPicPr>
          <p:cNvPr id="113" name="Picture 112">
            <a:extLst>
              <a:ext uri="{FF2B5EF4-FFF2-40B4-BE49-F238E27FC236}">
                <a16:creationId xmlns:a16="http://schemas.microsoft.com/office/drawing/2014/main" id="{4AC4D901-A0EC-49E5-9093-9F3F2368D5E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61493" y="25490181"/>
            <a:ext cx="1936860" cy="2554287"/>
          </a:xfrm>
          <a:prstGeom prst="rect">
            <a:avLst/>
          </a:prstGeom>
        </p:spPr>
      </p:pic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871CE557-14E8-4A8E-B289-428AA04CDE14}"/>
              </a:ext>
            </a:extLst>
          </p:cNvPr>
          <p:cNvCxnSpPr/>
          <p:nvPr/>
        </p:nvCxnSpPr>
        <p:spPr>
          <a:xfrm flipH="1" flipV="1">
            <a:off x="819150" y="27816691"/>
            <a:ext cx="5864012" cy="725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F4231B7A-90CD-40D2-ADA4-197F72677E55}"/>
              </a:ext>
            </a:extLst>
          </p:cNvPr>
          <p:cNvCxnSpPr>
            <a:cxnSpLocks/>
          </p:cNvCxnSpPr>
          <p:nvPr/>
        </p:nvCxnSpPr>
        <p:spPr>
          <a:xfrm flipH="1" flipV="1">
            <a:off x="1917331" y="27113499"/>
            <a:ext cx="5168320" cy="543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2AC23CF8-43DE-4E4C-B104-AABB186648DA}"/>
              </a:ext>
            </a:extLst>
          </p:cNvPr>
          <p:cNvCxnSpPr>
            <a:cxnSpLocks/>
          </p:cNvCxnSpPr>
          <p:nvPr/>
        </p:nvCxnSpPr>
        <p:spPr>
          <a:xfrm flipH="1" flipV="1">
            <a:off x="4373762" y="26480527"/>
            <a:ext cx="2922388" cy="10490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A789D804-5658-488C-82AF-5D1473C294B1}"/>
              </a:ext>
            </a:extLst>
          </p:cNvPr>
          <p:cNvCxnSpPr>
            <a:cxnSpLocks/>
          </p:cNvCxnSpPr>
          <p:nvPr/>
        </p:nvCxnSpPr>
        <p:spPr>
          <a:xfrm flipH="1" flipV="1">
            <a:off x="5057900" y="25927931"/>
            <a:ext cx="2539266" cy="15398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スライド番号プレースホルダー 2">
            <a:extLst>
              <a:ext uri="{FF2B5EF4-FFF2-40B4-BE49-F238E27FC236}">
                <a16:creationId xmlns:a16="http://schemas.microsoft.com/office/drawing/2014/main" id="{4D06DAA2-E3E5-42F6-82AD-D86D43F0927E}"/>
              </a:ext>
            </a:extLst>
          </p:cNvPr>
          <p:cNvSpPr txBox="1">
            <a:spLocks/>
          </p:cNvSpPr>
          <p:nvPr/>
        </p:nvSpPr>
        <p:spPr>
          <a:xfrm>
            <a:off x="18152994" y="21787862"/>
            <a:ext cx="720080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4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244F5A9-0551-4BB7-B5C1-86C09D4C7E59}" type="slidenum">
              <a:rPr kumimoji="1" lang="ja-JP" altLang="en-US" smtClean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1" lang="ja-JP" altLang="en-US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DDDB18-25E3-4B53-8329-06626B25811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95127" y="9966605"/>
            <a:ext cx="1580758" cy="14591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B81A16-9C24-449C-9E9C-26E3AE5860C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13886" y="8368929"/>
            <a:ext cx="1295358" cy="12849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449FAC-6AB8-4693-BED2-29E9E25FD10F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10446" t="27681" r="10593" b="35519"/>
          <a:stretch/>
        </p:blipFill>
        <p:spPr>
          <a:xfrm>
            <a:off x="159970" y="11449096"/>
            <a:ext cx="2355119" cy="118543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B1F8A3D-0C68-450D-B8B3-41B93A5624E7}"/>
              </a:ext>
            </a:extLst>
          </p:cNvPr>
          <p:cNvGrpSpPr/>
          <p:nvPr/>
        </p:nvGrpSpPr>
        <p:grpSpPr>
          <a:xfrm>
            <a:off x="10812379" y="16132486"/>
            <a:ext cx="10333193" cy="6521481"/>
            <a:chOff x="10029589" y="16141396"/>
            <a:chExt cx="8934280" cy="6138964"/>
          </a:xfrm>
        </p:grpSpPr>
        <p:sp>
          <p:nvSpPr>
            <p:cNvPr id="114" name="正方形/長方形 4">
              <a:extLst>
                <a:ext uri="{FF2B5EF4-FFF2-40B4-BE49-F238E27FC236}">
                  <a16:creationId xmlns:a16="http://schemas.microsoft.com/office/drawing/2014/main" id="{36B8117E-7414-4CA0-A55A-3DC8CB399D2D}"/>
                </a:ext>
              </a:extLst>
            </p:cNvPr>
            <p:cNvSpPr/>
            <p:nvPr/>
          </p:nvSpPr>
          <p:spPr>
            <a:xfrm>
              <a:off x="14816666" y="17047503"/>
              <a:ext cx="4056408" cy="432048"/>
            </a:xfrm>
            <a:prstGeom prst="rect">
              <a:avLst/>
            </a:prstGeom>
            <a:solidFill>
              <a:srgbClr val="C0504D">
                <a:lumMod val="60000"/>
                <a:lumOff val="40000"/>
              </a:srgbClr>
            </a:solidFill>
            <a:ln w="28575" cap="flat" cmpd="sng" algn="ctr">
              <a:solidFill>
                <a:srgbClr val="C0504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rPr>
                <a:t>REGIONAL/DISTRICT</a:t>
              </a:r>
              <a:endParaRPr kumimoji="1" lang="ja-JP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2EB3EBD-6D57-409F-A743-F51E41AE41B2}"/>
                </a:ext>
              </a:extLst>
            </p:cNvPr>
            <p:cNvGrpSpPr/>
            <p:nvPr/>
          </p:nvGrpSpPr>
          <p:grpSpPr>
            <a:xfrm>
              <a:off x="10029589" y="16141396"/>
              <a:ext cx="8934280" cy="6138964"/>
              <a:chOff x="10009244" y="16207390"/>
              <a:chExt cx="8934280" cy="6138964"/>
            </a:xfrm>
          </p:grpSpPr>
          <p:sp>
            <p:nvSpPr>
              <p:cNvPr id="75" name="正方形/長方形 3">
                <a:extLst>
                  <a:ext uri="{FF2B5EF4-FFF2-40B4-BE49-F238E27FC236}">
                    <a16:creationId xmlns:a16="http://schemas.microsoft.com/office/drawing/2014/main" id="{8DDD302E-8B94-48A6-8F88-D025442061AE}"/>
                  </a:ext>
                </a:extLst>
              </p:cNvPr>
              <p:cNvSpPr/>
              <p:nvPr/>
            </p:nvSpPr>
            <p:spPr>
              <a:xfrm>
                <a:off x="16498151" y="17587672"/>
                <a:ext cx="2410651" cy="512692"/>
              </a:xfrm>
              <a:prstGeom prst="rect">
                <a:avLst/>
              </a:prstGeom>
              <a:solidFill>
                <a:srgbClr val="FFC000"/>
              </a:solidFill>
              <a:ln w="38100" cap="flat" cmpd="sng" algn="ctr">
                <a:solidFill>
                  <a:srgbClr val="C0504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COMMUNITY</a:t>
                </a:r>
                <a:endParaRPr kumimoji="1" lang="ja-JP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80" name="正方形/長方形 5">
                <a:extLst>
                  <a:ext uri="{FF2B5EF4-FFF2-40B4-BE49-F238E27FC236}">
                    <a16:creationId xmlns:a16="http://schemas.microsoft.com/office/drawing/2014/main" id="{B07F3D79-4741-4F67-A731-BBB55F8233D9}"/>
                  </a:ext>
                </a:extLst>
              </p:cNvPr>
              <p:cNvSpPr/>
              <p:nvPr/>
            </p:nvSpPr>
            <p:spPr>
              <a:xfrm>
                <a:off x="11676011" y="16615455"/>
                <a:ext cx="7197063" cy="476152"/>
              </a:xfrm>
              <a:prstGeom prst="rect">
                <a:avLst/>
              </a:prstGeom>
              <a:solidFill>
                <a:srgbClr val="9BBB59">
                  <a:lumMod val="60000"/>
                  <a:lumOff val="40000"/>
                </a:srgbClr>
              </a:solidFill>
              <a:ln w="38100" cap="flat" cmpd="sng" algn="ctr">
                <a:solidFill>
                  <a:srgbClr val="9BBB59">
                    <a:lumMod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NATIONAL</a:t>
                </a:r>
                <a:endParaRPr kumimoji="1" lang="ja-JP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81" name="正方形/長方形 6">
                <a:extLst>
                  <a:ext uri="{FF2B5EF4-FFF2-40B4-BE49-F238E27FC236}">
                    <a16:creationId xmlns:a16="http://schemas.microsoft.com/office/drawing/2014/main" id="{A25E0703-E12B-468D-96DF-78EFB0F6712C}"/>
                  </a:ext>
                </a:extLst>
              </p:cNvPr>
              <p:cNvSpPr/>
              <p:nvPr/>
            </p:nvSpPr>
            <p:spPr>
              <a:xfrm>
                <a:off x="10009244" y="16207390"/>
                <a:ext cx="8863830" cy="476152"/>
              </a:xfrm>
              <a:prstGeom prst="rect">
                <a:avLst/>
              </a:prstGeom>
              <a:solidFill>
                <a:srgbClr val="4F81BD">
                  <a:lumMod val="60000"/>
                  <a:lumOff val="40000"/>
                </a:srgbClr>
              </a:solidFill>
              <a:ln w="38100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ill Sans MT" panose="020B0502020104020203" pitchFamily="34" charset="0"/>
                    <a:ea typeface="ＭＳ Ｐゴシック" panose="020B0600070205080204" pitchFamily="34" charset="-128"/>
                    <a:cs typeface="+mn-cs"/>
                  </a:rPr>
                  <a:t>RELEVANT I</a:t>
                </a:r>
                <a:r>
                  <a:rPr kumimoji="1" lang="en-US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ill Sans MT" panose="020B0502020104020203" pitchFamily="34" charset="0"/>
                    <a:ea typeface="ＭＳ Ｐゴシック" panose="020B0600070205080204" pitchFamily="34" charset="-128"/>
                    <a:cs typeface="+mn-cs"/>
                  </a:rPr>
                  <a:t>NSTITUTIONS AND STAKEHOLDERS</a:t>
                </a:r>
                <a:endParaRPr kumimoji="1" lang="ja-JP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05" name="下矢印 14">
                <a:extLst>
                  <a:ext uri="{FF2B5EF4-FFF2-40B4-BE49-F238E27FC236}">
                    <a16:creationId xmlns:a16="http://schemas.microsoft.com/office/drawing/2014/main" id="{B848357A-BFE7-4157-B842-D2C47EDBB61F}"/>
                  </a:ext>
                </a:extLst>
              </p:cNvPr>
              <p:cNvSpPr/>
              <p:nvPr/>
            </p:nvSpPr>
            <p:spPr>
              <a:xfrm>
                <a:off x="11907938" y="17095174"/>
                <a:ext cx="327459" cy="4863236"/>
              </a:xfrm>
              <a:prstGeom prst="downArrow">
                <a:avLst/>
              </a:prstGeom>
              <a:solidFill>
                <a:srgbClr val="9BBB59"/>
              </a:solidFill>
              <a:ln w="25400" cap="flat" cmpd="sng" algn="ctr">
                <a:solidFill>
                  <a:srgbClr val="9BBB5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04" name="下矢印 12">
                <a:extLst>
                  <a:ext uri="{FF2B5EF4-FFF2-40B4-BE49-F238E27FC236}">
                    <a16:creationId xmlns:a16="http://schemas.microsoft.com/office/drawing/2014/main" id="{7CACCC66-D176-445B-A7AF-0A71AC61B3D6}"/>
                  </a:ext>
                </a:extLst>
              </p:cNvPr>
              <p:cNvSpPr/>
              <p:nvPr/>
            </p:nvSpPr>
            <p:spPr>
              <a:xfrm>
                <a:off x="17753527" y="18041610"/>
                <a:ext cx="451021" cy="4160728"/>
              </a:xfrm>
              <a:prstGeom prst="downArrow">
                <a:avLst/>
              </a:prstGeom>
              <a:solidFill>
                <a:srgbClr val="FFC000"/>
              </a:solidFill>
              <a:ln w="25400" cap="flat" cmpd="sng" algn="ctr">
                <a:solidFill>
                  <a:srgbClr val="C0504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12" name="正方形/長方形 11">
                <a:extLst>
                  <a:ext uri="{FF2B5EF4-FFF2-40B4-BE49-F238E27FC236}">
                    <a16:creationId xmlns:a16="http://schemas.microsoft.com/office/drawing/2014/main" id="{B7E52442-27F6-47A9-AA6F-D1E84E72164E}"/>
                  </a:ext>
                </a:extLst>
              </p:cNvPr>
              <p:cNvSpPr/>
              <p:nvPr/>
            </p:nvSpPr>
            <p:spPr>
              <a:xfrm>
                <a:off x="10009244" y="17179351"/>
                <a:ext cx="4774842" cy="727619"/>
              </a:xfrm>
              <a:prstGeom prst="rect">
                <a:avLst/>
              </a:prstGeom>
              <a:gradFill rotWithShape="1">
                <a:gsLst>
                  <a:gs pos="0">
                    <a:srgbClr val="4BACC6">
                      <a:tint val="50000"/>
                      <a:satMod val="300000"/>
                    </a:srgbClr>
                  </a:gs>
                  <a:gs pos="35000">
                    <a:srgbClr val="4BACC6">
                      <a:tint val="37000"/>
                      <a:satMod val="300000"/>
                    </a:srgbClr>
                  </a:gs>
                  <a:gs pos="100000">
                    <a:srgbClr val="4BACC6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BACC6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C</a:t>
                </a:r>
                <a:r>
                  <a:rPr kumimoji="1" lang="en-US" altLang="ja-JP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2R-CD: RESILIENCE IN COASTAL COMMUNITIES TO CLIMATE CHANGE AND DIARHOEA</a:t>
                </a:r>
                <a:endParaRPr kumimoji="1" lang="en-US" altLang="ja-JP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17" name="下矢印 13">
                <a:extLst>
                  <a:ext uri="{FF2B5EF4-FFF2-40B4-BE49-F238E27FC236}">
                    <a16:creationId xmlns:a16="http://schemas.microsoft.com/office/drawing/2014/main" id="{BD14E2E5-D41B-4D4C-8311-143602B95304}"/>
                  </a:ext>
                </a:extLst>
              </p:cNvPr>
              <p:cNvSpPr/>
              <p:nvPr/>
            </p:nvSpPr>
            <p:spPr>
              <a:xfrm>
                <a:off x="15154788" y="17511486"/>
                <a:ext cx="514905" cy="4834868"/>
              </a:xfrm>
              <a:prstGeom prst="downArrow">
                <a:avLst/>
              </a:prstGeom>
              <a:solidFill>
                <a:srgbClr val="C0504D"/>
              </a:solidFill>
              <a:ln w="25400" cap="flat" cmpd="sng" algn="ctr">
                <a:solidFill>
                  <a:srgbClr val="C0504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19" name="正方形/長方形 9">
                <a:extLst>
                  <a:ext uri="{FF2B5EF4-FFF2-40B4-BE49-F238E27FC236}">
                    <a16:creationId xmlns:a16="http://schemas.microsoft.com/office/drawing/2014/main" id="{259CD87A-6E71-47BB-8FBB-8871B9E6B490}"/>
                  </a:ext>
                </a:extLst>
              </p:cNvPr>
              <p:cNvSpPr/>
              <p:nvPr/>
            </p:nvSpPr>
            <p:spPr>
              <a:xfrm>
                <a:off x="10928713" y="19169128"/>
                <a:ext cx="2285908" cy="571848"/>
              </a:xfrm>
              <a:prstGeom prst="rect">
                <a:avLst/>
              </a:prstGeom>
              <a:gradFill rotWithShape="1">
                <a:gsLst>
                  <a:gs pos="0">
                    <a:srgbClr val="9BBB59">
                      <a:tint val="50000"/>
                      <a:satMod val="300000"/>
                    </a:srgbClr>
                  </a:gs>
                  <a:gs pos="35000">
                    <a:srgbClr val="9BBB59">
                      <a:tint val="37000"/>
                      <a:satMod val="300000"/>
                    </a:srgbClr>
                  </a:gs>
                  <a:gs pos="100000">
                    <a:srgbClr val="9BBB5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NGOs</a:t>
                </a:r>
                <a:endPara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1" name="正方形/長方形 9">
                <a:extLst>
                  <a:ext uri="{FF2B5EF4-FFF2-40B4-BE49-F238E27FC236}">
                    <a16:creationId xmlns:a16="http://schemas.microsoft.com/office/drawing/2014/main" id="{7B8FEC45-0B91-4AE5-BB9D-58DBB26004A2}"/>
                  </a:ext>
                </a:extLst>
              </p:cNvPr>
              <p:cNvSpPr/>
              <p:nvPr/>
            </p:nvSpPr>
            <p:spPr>
              <a:xfrm>
                <a:off x="10928713" y="19874931"/>
                <a:ext cx="2285908" cy="571848"/>
              </a:xfrm>
              <a:prstGeom prst="rect">
                <a:avLst/>
              </a:prstGeom>
              <a:gradFill rotWithShape="1">
                <a:gsLst>
                  <a:gs pos="0">
                    <a:srgbClr val="9BBB59">
                      <a:tint val="50000"/>
                      <a:satMod val="300000"/>
                    </a:srgbClr>
                  </a:gs>
                  <a:gs pos="35000">
                    <a:srgbClr val="9BBB59">
                      <a:tint val="37000"/>
                      <a:satMod val="300000"/>
                    </a:srgbClr>
                  </a:gs>
                  <a:gs pos="100000">
                    <a:srgbClr val="9BBB5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MEDIA</a:t>
                </a:r>
                <a:endPara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3" name="正方形/長方形 9">
                <a:extLst>
                  <a:ext uri="{FF2B5EF4-FFF2-40B4-BE49-F238E27FC236}">
                    <a16:creationId xmlns:a16="http://schemas.microsoft.com/office/drawing/2014/main" id="{C38C049C-0EDE-4E93-A296-ED59ACDA3F73}"/>
                  </a:ext>
                </a:extLst>
              </p:cNvPr>
              <p:cNvSpPr/>
              <p:nvPr/>
            </p:nvSpPr>
            <p:spPr>
              <a:xfrm>
                <a:off x="10928713" y="20580734"/>
                <a:ext cx="2285908" cy="571848"/>
              </a:xfrm>
              <a:prstGeom prst="rect">
                <a:avLst/>
              </a:prstGeom>
              <a:gradFill rotWithShape="1">
                <a:gsLst>
                  <a:gs pos="0">
                    <a:srgbClr val="9BBB59">
                      <a:tint val="50000"/>
                      <a:satMod val="300000"/>
                    </a:srgbClr>
                  </a:gs>
                  <a:gs pos="35000">
                    <a:srgbClr val="9BBB59">
                      <a:tint val="37000"/>
                      <a:satMod val="300000"/>
                    </a:srgbClr>
                  </a:gs>
                  <a:gs pos="100000">
                    <a:srgbClr val="9BBB5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POLITICIANS/MPS</a:t>
                </a:r>
                <a:endPara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4" name="正方形/長方形 9">
                <a:extLst>
                  <a:ext uri="{FF2B5EF4-FFF2-40B4-BE49-F238E27FC236}">
                    <a16:creationId xmlns:a16="http://schemas.microsoft.com/office/drawing/2014/main" id="{0B413A2E-FF36-41B0-A87D-BF9D6F48D476}"/>
                  </a:ext>
                </a:extLst>
              </p:cNvPr>
              <p:cNvSpPr/>
              <p:nvPr/>
            </p:nvSpPr>
            <p:spPr>
              <a:xfrm>
                <a:off x="10926353" y="21286537"/>
                <a:ext cx="2285908" cy="571848"/>
              </a:xfrm>
              <a:prstGeom prst="rect">
                <a:avLst/>
              </a:prstGeom>
              <a:gradFill rotWithShape="1">
                <a:gsLst>
                  <a:gs pos="0">
                    <a:srgbClr val="9BBB59">
                      <a:tint val="50000"/>
                      <a:satMod val="300000"/>
                    </a:srgbClr>
                  </a:gs>
                  <a:gs pos="35000">
                    <a:srgbClr val="9BBB59">
                      <a:tint val="37000"/>
                      <a:satMod val="300000"/>
                    </a:srgbClr>
                  </a:gs>
                  <a:gs pos="100000">
                    <a:srgbClr val="9BBB5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kern="0" dirty="0">
                    <a:solidFill>
                      <a:prstClr val="black"/>
                    </a:solidFill>
                    <a:latin typeface="Calibri"/>
                    <a:ea typeface="ＭＳ Ｐゴシック" panose="020B0600070205080204" pitchFamily="34" charset="-128"/>
                  </a:rPr>
                  <a:t>COASTAL DEVT AUTHORITY (CODA)</a:t>
                </a:r>
                <a:endPara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5" name="正方形/長方形 8">
                <a:extLst>
                  <a:ext uri="{FF2B5EF4-FFF2-40B4-BE49-F238E27FC236}">
                    <a16:creationId xmlns:a16="http://schemas.microsoft.com/office/drawing/2014/main" id="{88A207C7-526A-4F19-9491-AC6ACD194D96}"/>
                  </a:ext>
                </a:extLst>
              </p:cNvPr>
              <p:cNvSpPr/>
              <p:nvPr/>
            </p:nvSpPr>
            <p:spPr>
              <a:xfrm>
                <a:off x="14292906" y="19265251"/>
                <a:ext cx="2131896" cy="57184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38100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EPA</a:t>
                </a:r>
                <a:endParaRPr kumimoji="1" lang="ja-JP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6" name="正方形/長方形 8">
                <a:extLst>
                  <a:ext uri="{FF2B5EF4-FFF2-40B4-BE49-F238E27FC236}">
                    <a16:creationId xmlns:a16="http://schemas.microsoft.com/office/drawing/2014/main" id="{5D8220A8-F76A-4BC5-960B-8605F12116CA}"/>
                  </a:ext>
                </a:extLst>
              </p:cNvPr>
              <p:cNvSpPr/>
              <p:nvPr/>
            </p:nvSpPr>
            <p:spPr>
              <a:xfrm>
                <a:off x="14292906" y="20034296"/>
                <a:ext cx="2131896" cy="57184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38100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HEALTH DIRECTORATE</a:t>
                </a:r>
                <a:endPara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7" name="正方形/長方形 8">
                <a:extLst>
                  <a:ext uri="{FF2B5EF4-FFF2-40B4-BE49-F238E27FC236}">
                    <a16:creationId xmlns:a16="http://schemas.microsoft.com/office/drawing/2014/main" id="{D02E0565-7826-466E-A820-E9D29B6A1134}"/>
                  </a:ext>
                </a:extLst>
              </p:cNvPr>
              <p:cNvSpPr/>
              <p:nvPr/>
            </p:nvSpPr>
            <p:spPr>
              <a:xfrm>
                <a:off x="14292906" y="20803341"/>
                <a:ext cx="2131896" cy="57184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38100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SOCIAL WELFARE</a:t>
                </a:r>
                <a:endParaRPr kumimoji="1" lang="ja-JP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8" name="正方形/長方形 8">
                <a:extLst>
                  <a:ext uri="{FF2B5EF4-FFF2-40B4-BE49-F238E27FC236}">
                    <a16:creationId xmlns:a16="http://schemas.microsoft.com/office/drawing/2014/main" id="{8561F958-AA27-4A1C-8EF4-82D4204CFEF2}"/>
                  </a:ext>
                </a:extLst>
              </p:cNvPr>
              <p:cNvSpPr/>
              <p:nvPr/>
            </p:nvSpPr>
            <p:spPr>
              <a:xfrm>
                <a:off x="16795504" y="18447588"/>
                <a:ext cx="2131896" cy="571848"/>
              </a:xfrm>
              <a:prstGeom prst="rect">
                <a:avLst/>
              </a:prstGeom>
              <a:solidFill>
                <a:srgbClr val="FFC000"/>
              </a:solidFill>
              <a:ln w="38100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800" b="1" kern="0" dirty="0">
                    <a:solidFill>
                      <a:prstClr val="black"/>
                    </a:solidFill>
                    <a:latin typeface="Calibri"/>
                    <a:ea typeface="ＭＳ Ｐゴシック" panose="020B0600070205080204" pitchFamily="34" charset="-128"/>
                  </a:rPr>
                  <a:t>CHIEFS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29" name="正方形/長方形 8">
                <a:extLst>
                  <a:ext uri="{FF2B5EF4-FFF2-40B4-BE49-F238E27FC236}">
                    <a16:creationId xmlns:a16="http://schemas.microsoft.com/office/drawing/2014/main" id="{35698339-4C4D-46A5-9433-51FCA5F4B620}"/>
                  </a:ext>
                </a:extLst>
              </p:cNvPr>
              <p:cNvSpPr/>
              <p:nvPr/>
            </p:nvSpPr>
            <p:spPr>
              <a:xfrm>
                <a:off x="16795504" y="19197683"/>
                <a:ext cx="2131896" cy="571848"/>
              </a:xfrm>
              <a:prstGeom prst="rect">
                <a:avLst/>
              </a:prstGeom>
              <a:solidFill>
                <a:srgbClr val="FFC000"/>
              </a:solidFill>
              <a:ln w="38100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QUEENMOTHERS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0" name="正方形/長方形 8">
                <a:extLst>
                  <a:ext uri="{FF2B5EF4-FFF2-40B4-BE49-F238E27FC236}">
                    <a16:creationId xmlns:a16="http://schemas.microsoft.com/office/drawing/2014/main" id="{194D38CF-1953-4886-8925-9F2B41E4062A}"/>
                  </a:ext>
                </a:extLst>
              </p:cNvPr>
              <p:cNvSpPr/>
              <p:nvPr/>
            </p:nvSpPr>
            <p:spPr>
              <a:xfrm>
                <a:off x="16795504" y="19987473"/>
                <a:ext cx="2131896" cy="1173170"/>
              </a:xfrm>
              <a:prstGeom prst="rect">
                <a:avLst/>
              </a:prstGeom>
              <a:solidFill>
                <a:srgbClr val="FFC000"/>
              </a:solidFill>
              <a:ln w="38100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800" b="1" kern="0" dirty="0">
                    <a:solidFill>
                      <a:prstClr val="black"/>
                    </a:solidFill>
                    <a:latin typeface="Calibri"/>
                    <a:ea typeface="ＭＳ Ｐゴシック" panose="020B0600070205080204" pitchFamily="34" charset="-128"/>
                  </a:rPr>
                  <a:t>RELIGIOUS GROUPS (CHURCHES, MOSQUES TRADITIONALIST etc)</a:t>
                </a:r>
                <a:endPara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2" name="正方形/長方形 8">
                <a:extLst>
                  <a:ext uri="{FF2B5EF4-FFF2-40B4-BE49-F238E27FC236}">
                    <a16:creationId xmlns:a16="http://schemas.microsoft.com/office/drawing/2014/main" id="{2E0B97C6-BAA5-4654-9100-058165D424B3}"/>
                  </a:ext>
                </a:extLst>
              </p:cNvPr>
              <p:cNvSpPr/>
              <p:nvPr/>
            </p:nvSpPr>
            <p:spPr>
              <a:xfrm>
                <a:off x="16811628" y="21458529"/>
                <a:ext cx="2131896" cy="571848"/>
              </a:xfrm>
              <a:prstGeom prst="rect">
                <a:avLst/>
              </a:prstGeom>
              <a:solidFill>
                <a:srgbClr val="FFC000"/>
              </a:solidFill>
              <a:ln w="38100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FISHERFOLK GROUPS</a:t>
                </a:r>
                <a:endPara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33" name="正方形/長方形 8">
                <a:extLst>
                  <a:ext uri="{FF2B5EF4-FFF2-40B4-BE49-F238E27FC236}">
                    <a16:creationId xmlns:a16="http://schemas.microsoft.com/office/drawing/2014/main" id="{1EB44588-5878-4841-8C54-2BD2D0D96190}"/>
                  </a:ext>
                </a:extLst>
              </p:cNvPr>
              <p:cNvSpPr/>
              <p:nvPr/>
            </p:nvSpPr>
            <p:spPr>
              <a:xfrm>
                <a:off x="14292906" y="21549337"/>
                <a:ext cx="2131896" cy="57184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38100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RADIO/TV STATIONS</a:t>
                </a:r>
                <a:endParaRPr kumimoji="1" lang="ja-JP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102" name="正方形/長方形 9">
                <a:extLst>
                  <a:ext uri="{FF2B5EF4-FFF2-40B4-BE49-F238E27FC236}">
                    <a16:creationId xmlns:a16="http://schemas.microsoft.com/office/drawing/2014/main" id="{98B3B221-7F67-4B0C-9223-4283119F00C6}"/>
                  </a:ext>
                </a:extLst>
              </p:cNvPr>
              <p:cNvSpPr/>
              <p:nvPr/>
            </p:nvSpPr>
            <p:spPr>
              <a:xfrm>
                <a:off x="10928713" y="18463325"/>
                <a:ext cx="2285908" cy="571848"/>
              </a:xfrm>
              <a:prstGeom prst="rect">
                <a:avLst/>
              </a:prstGeom>
              <a:gradFill rotWithShape="1">
                <a:gsLst>
                  <a:gs pos="0">
                    <a:srgbClr val="9BBB59">
                      <a:tint val="50000"/>
                      <a:satMod val="300000"/>
                    </a:srgbClr>
                  </a:gs>
                  <a:gs pos="35000">
                    <a:srgbClr val="9BBB59">
                      <a:tint val="37000"/>
                      <a:satMod val="300000"/>
                    </a:srgbClr>
                  </a:gs>
                  <a:gs pos="100000">
                    <a:srgbClr val="9BBB5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000" b="1" kern="0" dirty="0">
                    <a:solidFill>
                      <a:prstClr val="black"/>
                    </a:solidFill>
                    <a:latin typeface="Calibri"/>
                    <a:ea typeface="ＭＳ Ｐゴシック" panose="020B0600070205080204" pitchFamily="34" charset="-128"/>
                  </a:rPr>
                  <a:t>GH. HEALTH SERVICES</a:t>
                </a:r>
                <a:endPara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95" name="正方形/長方形 8">
                <a:extLst>
                  <a:ext uri="{FF2B5EF4-FFF2-40B4-BE49-F238E27FC236}">
                    <a16:creationId xmlns:a16="http://schemas.microsoft.com/office/drawing/2014/main" id="{D84C398D-6131-42D9-9D8B-629583E6D6BA}"/>
                  </a:ext>
                </a:extLst>
              </p:cNvPr>
              <p:cNvSpPr/>
              <p:nvPr/>
            </p:nvSpPr>
            <p:spPr>
              <a:xfrm>
                <a:off x="14292906" y="18480941"/>
                <a:ext cx="2131896" cy="57184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38100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GB" altLang="ja-JP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34" charset="-128"/>
                    <a:cs typeface="+mn-cs"/>
                  </a:rPr>
                  <a:t>NADMO</a:t>
                </a:r>
                <a:endParaRPr kumimoji="1" lang="ja-JP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34" charset="-128"/>
                  <a:cs typeface="+mn-cs"/>
                </a:endParaRPr>
              </a:p>
            </p:txBody>
          </p:sp>
        </p:grp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3E44354-8D96-4CF7-9CBF-390F19FFD172}"/>
              </a:ext>
            </a:extLst>
          </p:cNvPr>
          <p:cNvSpPr/>
          <p:nvPr/>
        </p:nvSpPr>
        <p:spPr>
          <a:xfrm>
            <a:off x="374206" y="21534809"/>
            <a:ext cx="7623226" cy="55449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Gill Sans MT" panose="020B0502020104020203" pitchFamily="34" charset="0"/>
              </a:rPr>
              <a:t>OUTPUT</a:t>
            </a:r>
            <a:endParaRPr lang="en-US" sz="2800" b="1" dirty="0">
              <a:latin typeface="Gill Sans MT" panose="020B05020201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FF00F1-0F11-4707-8DFE-0CE96EF85D41}"/>
              </a:ext>
            </a:extLst>
          </p:cNvPr>
          <p:cNvSpPr txBox="1"/>
          <p:nvPr/>
        </p:nvSpPr>
        <p:spPr>
          <a:xfrm>
            <a:off x="413445" y="22118452"/>
            <a:ext cx="7583986" cy="3046988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3200" i="1" dirty="0"/>
              <a:t>Analysis of policy  and institutional landscape for coastal community resilience to diarrhoea</a:t>
            </a:r>
          </a:p>
          <a:p>
            <a:pPr marL="1925589" lvl="1" indent="-685800">
              <a:buFont typeface="Wingdings" panose="05000000000000000000" pitchFamily="2" charset="2"/>
              <a:buChar char="ü"/>
            </a:pPr>
            <a:r>
              <a:rPr lang="en-GB" sz="3200" i="1" dirty="0"/>
              <a:t>Policy Brief</a:t>
            </a:r>
          </a:p>
          <a:p>
            <a:pPr marL="1925589" lvl="1" indent="-685800">
              <a:buFont typeface="Wingdings" panose="05000000000000000000" pitchFamily="2" charset="2"/>
              <a:buChar char="ü"/>
            </a:pPr>
            <a:r>
              <a:rPr lang="en-GB" sz="3200" i="1" dirty="0"/>
              <a:t>Peer review papers</a:t>
            </a:r>
          </a:p>
          <a:p>
            <a:pPr marL="685800" indent="-685800">
              <a:buFont typeface="Wingdings" panose="05000000000000000000" pitchFamily="2" charset="2"/>
              <a:buChar char="§"/>
            </a:pPr>
            <a:r>
              <a:rPr lang="en-GB" sz="3200" i="1" dirty="0"/>
              <a:t>Community Resilience Matrix </a:t>
            </a:r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A6D5709D-CEA4-4DBA-9AAA-7204D41907CE}"/>
              </a:ext>
            </a:extLst>
          </p:cNvPr>
          <p:cNvSpPr/>
          <p:nvPr/>
        </p:nvSpPr>
        <p:spPr>
          <a:xfrm>
            <a:off x="17463132" y="15698995"/>
            <a:ext cx="1188615" cy="465552"/>
          </a:xfrm>
          <a:prstGeom prst="downArrow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7"/>
          <a:srcRect l="15962" t="14553" r="15576" b="17589"/>
          <a:stretch/>
        </p:blipFill>
        <p:spPr>
          <a:xfrm>
            <a:off x="2630025" y="11254593"/>
            <a:ext cx="1056027" cy="11272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25159" y="24329153"/>
            <a:ext cx="91322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GB" sz="4400" dirty="0"/>
              <a:t> Fieldwork </a:t>
            </a:r>
          </a:p>
          <a:p>
            <a:pPr marL="1925589" lvl="1" indent="-685800">
              <a:buFont typeface="Wingdings" panose="05000000000000000000" pitchFamily="2" charset="2"/>
              <a:buChar char="Ø"/>
            </a:pPr>
            <a:r>
              <a:rPr lang="en-GB" sz="4400" dirty="0"/>
              <a:t>Household surveys</a:t>
            </a:r>
          </a:p>
          <a:p>
            <a:pPr marL="1925589" lvl="1" indent="-685800">
              <a:buFont typeface="Wingdings" panose="05000000000000000000" pitchFamily="2" charset="2"/>
              <a:buChar char="Ø"/>
            </a:pPr>
            <a:r>
              <a:rPr lang="en-GB" sz="4400" dirty="0"/>
              <a:t>Focus group discussions</a:t>
            </a:r>
          </a:p>
          <a:p>
            <a:pPr marL="1925589" lvl="1" indent="-685800">
              <a:buFont typeface="Wingdings" panose="05000000000000000000" pitchFamily="2" charset="2"/>
              <a:buChar char="Ø"/>
            </a:pPr>
            <a:r>
              <a:rPr lang="en-GB" sz="4400" dirty="0"/>
              <a:t>Key informant interviews</a:t>
            </a:r>
          </a:p>
          <a:p>
            <a:pPr marL="1925589" lvl="1" indent="-685800">
              <a:buFont typeface="Wingdings" panose="05000000000000000000" pitchFamily="2" charset="2"/>
              <a:buChar char="Ø"/>
            </a:pPr>
            <a:r>
              <a:rPr lang="en-GB" sz="4400" dirty="0"/>
              <a:t>Literature review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8DC0B2-E127-4752-9633-18A2C0C3BC83}"/>
              </a:ext>
            </a:extLst>
          </p:cNvPr>
          <p:cNvSpPr txBox="1"/>
          <p:nvPr/>
        </p:nvSpPr>
        <p:spPr>
          <a:xfrm>
            <a:off x="10355355" y="6837937"/>
            <a:ext cx="10655246" cy="84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Status of C2R-CD study communities’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7AE0398-1D2E-4E88-8499-DBCAA49F515A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481308" y="18147451"/>
            <a:ext cx="2987345" cy="134560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600D3AB-497D-415C-BE2D-6060FB498F3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482439" y="20362687"/>
            <a:ext cx="3084216" cy="2306278"/>
          </a:xfrm>
          <a:prstGeom prst="rect">
            <a:avLst/>
          </a:prstGeom>
        </p:spPr>
      </p:pic>
      <p:sp>
        <p:nvSpPr>
          <p:cNvPr id="134" name="テキスト ボックス 57">
            <a:extLst>
              <a:ext uri="{FF2B5EF4-FFF2-40B4-BE49-F238E27FC236}">
                <a16:creationId xmlns:a16="http://schemas.microsoft.com/office/drawing/2014/main" id="{F950FC15-F546-4BEB-A8FE-6B8B5E994139}"/>
              </a:ext>
            </a:extLst>
          </p:cNvPr>
          <p:cNvSpPr txBox="1"/>
          <p:nvPr/>
        </p:nvSpPr>
        <p:spPr>
          <a:xfrm>
            <a:off x="8462556" y="22747215"/>
            <a:ext cx="3123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ja-JP" sz="1400" b="1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Fisherman untangling their nets</a:t>
            </a:r>
            <a:endParaRPr kumimoji="1" lang="ja-JP" altLang="en-US" sz="1400" b="1" dirty="0">
              <a:solidFill>
                <a:prstClr val="black"/>
              </a:solidFill>
              <a:latin typeface="Arial" charset="0"/>
              <a:ea typeface="ＭＳ Ｐゴシック" pitchFamily="50" charset="-12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65CF4C8-315F-4C1F-94C6-BE9D7E26576F}"/>
              </a:ext>
            </a:extLst>
          </p:cNvPr>
          <p:cNvSpPr txBox="1"/>
          <p:nvPr/>
        </p:nvSpPr>
        <p:spPr>
          <a:xfrm>
            <a:off x="185516" y="25104831"/>
            <a:ext cx="6524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i="1" dirty="0">
                <a:solidFill>
                  <a:srgbClr val="0070C0"/>
                </a:solidFill>
              </a:rPr>
              <a:t>Study sites/communities</a:t>
            </a:r>
            <a:endParaRPr lang="en-US" sz="3600" b="1" i="1" dirty="0">
              <a:solidFill>
                <a:srgbClr val="0070C0"/>
              </a:solidFill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1BA7B406-CDBF-42AF-8DC6-734B5C252AB3}"/>
              </a:ext>
            </a:extLst>
          </p:cNvPr>
          <p:cNvSpPr txBox="1"/>
          <p:nvPr/>
        </p:nvSpPr>
        <p:spPr>
          <a:xfrm>
            <a:off x="104973" y="27378039"/>
            <a:ext cx="24101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MUMFORD-CENTRAL REGION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F70EE66-7EB3-4D5E-9EC5-A09B6897F3D3}"/>
              </a:ext>
            </a:extLst>
          </p:cNvPr>
          <p:cNvSpPr txBox="1"/>
          <p:nvPr/>
        </p:nvSpPr>
        <p:spPr>
          <a:xfrm>
            <a:off x="475132" y="26655468"/>
            <a:ext cx="24101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OPETEKWEI-GREATER ACCRA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0B9CD43-4F6B-4045-A55C-6A1FA5D644B6}"/>
              </a:ext>
            </a:extLst>
          </p:cNvPr>
          <p:cNvSpPr txBox="1"/>
          <p:nvPr/>
        </p:nvSpPr>
        <p:spPr>
          <a:xfrm>
            <a:off x="3120674" y="26655468"/>
            <a:ext cx="3203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ANYANUI/ATITETI-VOLTA REGION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D4796E91-DCB9-47DD-9689-30C870852CD1}"/>
              </a:ext>
            </a:extLst>
          </p:cNvPr>
          <p:cNvSpPr txBox="1"/>
          <p:nvPr/>
        </p:nvSpPr>
        <p:spPr>
          <a:xfrm>
            <a:off x="4733048" y="26078475"/>
            <a:ext cx="24101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ANYAKO-VOLTA REGION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34478" y="11607727"/>
            <a:ext cx="1199585" cy="102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19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3277</TotalTime>
  <Words>460</Words>
  <Application>Microsoft Office PowerPoint</Application>
  <PresentationFormat>Custom</PresentationFormat>
  <Paragraphs>87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Calibri</vt:lpstr>
      <vt:lpstr>Calibri Light</vt:lpstr>
      <vt:lpstr>Calisto MT</vt:lpstr>
      <vt:lpstr>Eras Bold ITC</vt:lpstr>
      <vt:lpstr>Gill Sans MT</vt:lpstr>
      <vt:lpstr>Tempus Sans ITC</vt:lpstr>
      <vt:lpstr>Times New Roman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BOAFO Yaw Agyeman</dc:creator>
  <cp:lastModifiedBy>YAW BOAFO</cp:lastModifiedBy>
  <cp:revision>98</cp:revision>
  <dcterms:created xsi:type="dcterms:W3CDTF">2021-04-13T14:47:23Z</dcterms:created>
  <dcterms:modified xsi:type="dcterms:W3CDTF">2021-04-29T23:13:46Z</dcterms:modified>
</cp:coreProperties>
</file>