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11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14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43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61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1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50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40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46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2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30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99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43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DE5C9-F67D-46FD-8135-357748EA6301}" type="datetimeFigureOut">
              <a:rPr lang="en-GB" smtClean="0"/>
              <a:t>07/05/2021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49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Canvas 1">
            <a:extLst>
              <a:ext uri="{FF2B5EF4-FFF2-40B4-BE49-F238E27FC236}">
                <a16:creationId xmlns:a16="http://schemas.microsoft.com/office/drawing/2014/main" id="{854D0A5F-305F-45EC-9DF5-7DA00ECAF772}"/>
              </a:ext>
            </a:extLst>
          </p:cNvPr>
          <p:cNvGrpSpPr/>
          <p:nvPr/>
        </p:nvGrpSpPr>
        <p:grpSpPr>
          <a:xfrm>
            <a:off x="15615467" y="13411545"/>
            <a:ext cx="5552943" cy="6350139"/>
            <a:chOff x="0" y="0"/>
            <a:chExt cx="4541520" cy="2292146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A8854B9A-F782-4779-B3F8-955B3F9950C1}"/>
                </a:ext>
              </a:extLst>
            </p:cNvPr>
            <p:cNvSpPr/>
            <p:nvPr/>
          </p:nvSpPr>
          <p:spPr>
            <a:xfrm>
              <a:off x="0" y="0"/>
              <a:ext cx="4541520" cy="223266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DEBDEDA9-8E07-45D3-8870-EFA6C690F7A2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1" y="0"/>
              <a:ext cx="2164080" cy="22546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F4D70A14-15A3-4070-A7F2-6253CEFBBF0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1" y="74084"/>
              <a:ext cx="2136866" cy="22180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27722610-1936-44FF-BF80-10FD4D2B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53" y="9414005"/>
            <a:ext cx="9994974" cy="7664101"/>
          </a:xfrm>
          <a:prstGeom prst="rect">
            <a:avLst/>
          </a:prstGeom>
        </p:spPr>
      </p:pic>
      <p:grpSp>
        <p:nvGrpSpPr>
          <p:cNvPr id="92" name="Canvas 1">
            <a:extLst>
              <a:ext uri="{FF2B5EF4-FFF2-40B4-BE49-F238E27FC236}">
                <a16:creationId xmlns:a16="http://schemas.microsoft.com/office/drawing/2014/main" id="{D4F418AC-1D54-4C9C-A4FF-8E0A3E84FB90}"/>
              </a:ext>
            </a:extLst>
          </p:cNvPr>
          <p:cNvGrpSpPr/>
          <p:nvPr/>
        </p:nvGrpSpPr>
        <p:grpSpPr>
          <a:xfrm>
            <a:off x="5292951" y="22644436"/>
            <a:ext cx="5111873" cy="3916985"/>
            <a:chOff x="1312199" y="2353182"/>
            <a:chExt cx="5664540" cy="166590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4D97F3D-8605-4DE6-A6A5-D911F48E5654}"/>
                </a:ext>
              </a:extLst>
            </p:cNvPr>
            <p:cNvSpPr/>
            <p:nvPr/>
          </p:nvSpPr>
          <p:spPr>
            <a:xfrm>
              <a:off x="1353179" y="2353182"/>
              <a:ext cx="2522220" cy="6477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Historic rainfall/temperature from GMET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0016667-990D-4D04-9147-240DDD276EB1}"/>
                </a:ext>
              </a:extLst>
            </p:cNvPr>
            <p:cNvSpPr/>
            <p:nvPr/>
          </p:nvSpPr>
          <p:spPr>
            <a:xfrm>
              <a:off x="1312199" y="3371382"/>
              <a:ext cx="2522220" cy="6477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Historic diarrhoea data from GHS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A8B3771-8D59-4950-9061-19E3CD9B4CBA}"/>
                </a:ext>
              </a:extLst>
            </p:cNvPr>
            <p:cNvSpPr/>
            <p:nvPr/>
          </p:nvSpPr>
          <p:spPr>
            <a:xfrm>
              <a:off x="4454519" y="2898942"/>
              <a:ext cx="2522220" cy="6477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 dirty="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Examine the link between rainfall/temperature and diarrhoea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318FB3C7-0AB1-4D0E-A6D7-87A9679CC7CF}"/>
                </a:ext>
              </a:extLst>
            </p:cNvPr>
            <p:cNvCxnSpPr/>
            <p:nvPr/>
          </p:nvCxnSpPr>
          <p:spPr>
            <a:xfrm>
              <a:off x="3867779" y="2558922"/>
              <a:ext cx="594360" cy="3505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C5EB948B-7C1F-443B-AE27-26221EF56B70}"/>
                </a:ext>
              </a:extLst>
            </p:cNvPr>
            <p:cNvCxnSpPr/>
            <p:nvPr/>
          </p:nvCxnSpPr>
          <p:spPr>
            <a:xfrm flipV="1">
              <a:off x="3834419" y="3546642"/>
              <a:ext cx="635340" cy="4724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9" name="Canvas 9">
            <a:extLst>
              <a:ext uri="{FF2B5EF4-FFF2-40B4-BE49-F238E27FC236}">
                <a16:creationId xmlns:a16="http://schemas.microsoft.com/office/drawing/2014/main" id="{00082B8B-762C-473C-9BE0-1E8B3F684640}"/>
              </a:ext>
            </a:extLst>
          </p:cNvPr>
          <p:cNvGrpSpPr/>
          <p:nvPr/>
        </p:nvGrpSpPr>
        <p:grpSpPr>
          <a:xfrm>
            <a:off x="611712" y="22102027"/>
            <a:ext cx="4820004" cy="5554456"/>
            <a:chOff x="116614" y="61794"/>
            <a:chExt cx="5486401" cy="32004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1C50635-3579-4EFD-9D73-EB8660274E54}"/>
                </a:ext>
              </a:extLst>
            </p:cNvPr>
            <p:cNvSpPr/>
            <p:nvPr/>
          </p:nvSpPr>
          <p:spPr>
            <a:xfrm>
              <a:off x="116614" y="61794"/>
              <a:ext cx="5486401" cy="320040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85CD9D5-B12B-4381-A061-9FF229A2E2BE}"/>
                </a:ext>
              </a:extLst>
            </p:cNvPr>
            <p:cNvSpPr/>
            <p:nvPr/>
          </p:nvSpPr>
          <p:spPr>
            <a:xfrm>
              <a:off x="251460" y="338434"/>
              <a:ext cx="2164080" cy="51054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Acquire/Analyze </a:t>
              </a:r>
              <a:r>
                <a:rPr lang="en-US" sz="1400" dirty="0">
                  <a:ea typeface="Calibri" panose="020F0502020204030204" pitchFamily="34" charset="0"/>
                  <a:cs typeface="Times New Roman" panose="02020603050405020304" pitchFamily="18" charset="0"/>
                </a:rPr>
                <a:t>WV &amp; GE</a:t>
              </a: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Data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0A69E20-1384-4D75-8247-83F13A3C20B8}"/>
                </a:ext>
              </a:extLst>
            </p:cNvPr>
            <p:cNvSpPr/>
            <p:nvPr/>
          </p:nvSpPr>
          <p:spPr>
            <a:xfrm>
              <a:off x="236220" y="980100"/>
              <a:ext cx="2164080" cy="51054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Acquire DEM data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A8CBC5C-C481-42A4-816F-09BFD0B707CF}"/>
                </a:ext>
              </a:extLst>
            </p:cNvPr>
            <p:cNvSpPr/>
            <p:nvPr/>
          </p:nvSpPr>
          <p:spPr>
            <a:xfrm>
              <a:off x="213360" y="1635420"/>
              <a:ext cx="2423160" cy="51054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Generate maps using GIS tools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838FB35-7ABE-4AF0-BC6B-19FB496A5E3B}"/>
                </a:ext>
              </a:extLst>
            </p:cNvPr>
            <p:cNvSpPr/>
            <p:nvPr/>
          </p:nvSpPr>
          <p:spPr>
            <a:xfrm>
              <a:off x="222237" y="2474241"/>
              <a:ext cx="2423160" cy="51054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Use information from map to create LCCS classes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694172D-B817-4628-A721-AB651BAD15E4}"/>
                </a:ext>
              </a:extLst>
            </p:cNvPr>
            <p:cNvSpPr/>
            <p:nvPr/>
          </p:nvSpPr>
          <p:spPr>
            <a:xfrm>
              <a:off x="3045120" y="1025820"/>
              <a:ext cx="2423160" cy="51054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Identify flood prone areas and characterize biophysical env.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E5A25DC7-9A6C-464B-914C-63FCBEDB38BC}"/>
                </a:ext>
              </a:extLst>
            </p:cNvPr>
            <p:cNvCxnSpPr>
              <a:cxnSpLocks/>
            </p:cNvCxnSpPr>
            <p:nvPr/>
          </p:nvCxnSpPr>
          <p:spPr>
            <a:xfrm>
              <a:off x="2415540" y="579120"/>
              <a:ext cx="629580" cy="4467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24DAB345-B78D-465A-BD7A-2C48A5EB4E60}"/>
                </a:ext>
              </a:extLst>
            </p:cNvPr>
            <p:cNvCxnSpPr>
              <a:cxnSpLocks/>
            </p:cNvCxnSpPr>
            <p:nvPr/>
          </p:nvCxnSpPr>
          <p:spPr>
            <a:xfrm>
              <a:off x="2407920" y="1219200"/>
              <a:ext cx="609600" cy="1287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7A02DDF-F1B6-41C5-B92C-76975DC1AB5F}"/>
                </a:ext>
              </a:extLst>
            </p:cNvPr>
            <p:cNvCxnSpPr>
              <a:cxnSpLocks/>
            </p:cNvCxnSpPr>
            <p:nvPr/>
          </p:nvCxnSpPr>
          <p:spPr>
            <a:xfrm>
              <a:off x="1417320" y="2179320"/>
              <a:ext cx="0" cy="3010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ED4A78C-65AA-40E7-BFA4-3448693C94AE}"/>
                </a:ext>
              </a:extLst>
            </p:cNvPr>
            <p:cNvCxnSpPr>
              <a:cxnSpLocks/>
              <a:stCxn id="73" idx="3"/>
            </p:cNvCxnSpPr>
            <p:nvPr/>
          </p:nvCxnSpPr>
          <p:spPr>
            <a:xfrm flipV="1">
              <a:off x="2636520" y="1553792"/>
              <a:ext cx="408601" cy="3368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356" t="22064" r="3091" b="15304"/>
          <a:stretch/>
        </p:blipFill>
        <p:spPr>
          <a:xfrm>
            <a:off x="16658723" y="223406"/>
            <a:ext cx="4724902" cy="14343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28297467"/>
            <a:ext cx="21383625" cy="0"/>
          </a:xfrm>
          <a:prstGeom prst="line">
            <a:avLst/>
          </a:prstGeom>
          <a:ln w="1016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0" y="28104961"/>
            <a:ext cx="21383625" cy="0"/>
          </a:xfrm>
          <a:prstGeom prst="line">
            <a:avLst/>
          </a:prstGeom>
          <a:ln w="1206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l="17282" t="7375" r="17587" b="8880"/>
          <a:stretch/>
        </p:blipFill>
        <p:spPr>
          <a:xfrm>
            <a:off x="0" y="0"/>
            <a:ext cx="2116438" cy="192403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713516" y="0"/>
            <a:ext cx="13945207" cy="19717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oastal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ommunity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R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esilience to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limate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hange and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D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iarrhoea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[C2R-CD] 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Project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0" y="2117558"/>
            <a:ext cx="21383625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0" y="2019505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0" y="2140212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57440" y="28513229"/>
            <a:ext cx="2390775" cy="714375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7132968" y="28297467"/>
            <a:ext cx="0" cy="1977746"/>
          </a:xfrm>
          <a:prstGeom prst="line">
            <a:avLst/>
          </a:prstGeom>
          <a:ln w="158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7349537" y="28297467"/>
            <a:ext cx="0" cy="1977746"/>
          </a:xfrm>
          <a:prstGeom prst="line">
            <a:avLst/>
          </a:prstGeom>
          <a:ln w="142875">
            <a:solidFill>
              <a:schemeClr val="accent6">
                <a:lumMod val="50000"/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45923" y="29252646"/>
            <a:ext cx="2371725" cy="97155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25474" y="4288225"/>
            <a:ext cx="79176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INTRODUCTION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685" y="17544307"/>
            <a:ext cx="539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OBJECTIVES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04955" y="19499722"/>
            <a:ext cx="11285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MILESTONES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12648" y="23485659"/>
            <a:ext cx="11285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NEXT STEPS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702304" y="26145999"/>
            <a:ext cx="11285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ACKNOWLEDGEMENT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6043" y="5030957"/>
            <a:ext cx="993020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/>
              <a:t>Coastal zones, particularly low-lying areas, are highly vulnerable to Sea Level Rise, flooding and erosion as a result of Climate Change and human interventions (Shepard </a:t>
            </a:r>
            <a:r>
              <a:rPr lang="en-GB" sz="2800" i="1" dirty="0"/>
              <a:t>et al</a:t>
            </a:r>
            <a:r>
              <a:rPr lang="en-GB" sz="2800" dirty="0"/>
              <a:t>., 2012)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/>
              <a:t>Such situations as well as the biophysical environment will also affect transmission of human diseases such as diarrhoea(Checkly </a:t>
            </a:r>
            <a:r>
              <a:rPr lang="en-GB" sz="2800" i="1" dirty="0"/>
              <a:t>et al., 2003) </a:t>
            </a:r>
            <a:r>
              <a:rPr lang="en-GB" sz="2800" dirty="0"/>
              <a:t>with attendant socioeconomic impacts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GB" sz="2800" dirty="0"/>
              <a:t>Therefore, the overall goal of WP1 is to understand the role of the biophysical environment, including Climate Change, on the incidence of diarrhoea diseases in coastal communities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sz="3200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GB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10812648" y="20152593"/>
            <a:ext cx="100759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Acquisition of historical climatic dataset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Initial estimation of erosion rates at two sites (Mumford and Atiteti beaches) done using the end point rate approach from DSAS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One-year modelled Sea Level data cleaned and plotted using python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Monthly sampling and subsequent analysis of seawater, groundwater and surface water ongoing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515356" y="18399743"/>
            <a:ext cx="97704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Characterize the biophysical environment and climatic conditions of identified coastal ecosystems in selected case study sites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Acquire and process meteorological time series data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Generate land-use and elevation maps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Test a range of hydrological approaches (eg Malstroem)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Assess the role of climate change induced SLR and storm surge in driving flooding events in the study area.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800" dirty="0"/>
          </a:p>
        </p:txBody>
      </p:sp>
      <p:sp>
        <p:nvSpPr>
          <p:cNvPr id="63" name="TextBox 62"/>
          <p:cNvSpPr txBox="1"/>
          <p:nvPr/>
        </p:nvSpPr>
        <p:spPr>
          <a:xfrm>
            <a:off x="10668634" y="24167879"/>
            <a:ext cx="106545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Establish TBM (GCPs) and start Drone flights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Calculate erosion rate of study areas with current data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Acquire DEM and MIKE 3 license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dirty="0"/>
              <a:t>Continue monthly sampling and subsequent analysis of seawater, groundwater and surface water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691812" y="26753165"/>
            <a:ext cx="10654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This poster was prepared with the support of the WP1 members and Project Management of the C2R-CD Project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>
            <a:off x="10514227" y="4222581"/>
            <a:ext cx="0" cy="23882380"/>
          </a:xfrm>
          <a:prstGeom prst="line">
            <a:avLst/>
          </a:prstGeom>
          <a:ln w="1016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F67EFC6-748C-43B4-92CA-95C788055DCF}"/>
              </a:ext>
            </a:extLst>
          </p:cNvPr>
          <p:cNvSpPr txBox="1"/>
          <p:nvPr/>
        </p:nvSpPr>
        <p:spPr>
          <a:xfrm>
            <a:off x="495031" y="21745045"/>
            <a:ext cx="79366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latin typeface="Gill Sans MT" panose="020B0502020104020203" pitchFamily="34" charset="0"/>
              </a:rPr>
              <a:t>APPROACH</a:t>
            </a:r>
          </a:p>
        </p:txBody>
      </p:sp>
      <p:grpSp>
        <p:nvGrpSpPr>
          <p:cNvPr id="140" name="Canvas 20">
            <a:extLst>
              <a:ext uri="{FF2B5EF4-FFF2-40B4-BE49-F238E27FC236}">
                <a16:creationId xmlns:a16="http://schemas.microsoft.com/office/drawing/2014/main" id="{0A262E0B-9905-4254-88F6-9CF3F5798EBD}"/>
              </a:ext>
            </a:extLst>
          </p:cNvPr>
          <p:cNvGrpSpPr/>
          <p:nvPr/>
        </p:nvGrpSpPr>
        <p:grpSpPr>
          <a:xfrm>
            <a:off x="11234188" y="8898120"/>
            <a:ext cx="8793030" cy="4383956"/>
            <a:chOff x="0" y="0"/>
            <a:chExt cx="5486400" cy="4914900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C6A6B33C-8D26-4554-84A3-7C7103D8BC9A}"/>
                </a:ext>
              </a:extLst>
            </p:cNvPr>
            <p:cNvSpPr/>
            <p:nvPr/>
          </p:nvSpPr>
          <p:spPr>
            <a:xfrm>
              <a:off x="0" y="0"/>
              <a:ext cx="5486400" cy="4914900"/>
            </a:xfrm>
            <a:prstGeom prst="rect">
              <a:avLst/>
            </a:prstGeom>
            <a:solidFill>
              <a:prstClr val="white"/>
            </a:solidFill>
          </p:spPr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4711422-BB8C-4E53-AB20-C303A5A5E652}"/>
                </a:ext>
              </a:extLst>
            </p:cNvPr>
            <p:cNvSpPr/>
            <p:nvPr/>
          </p:nvSpPr>
          <p:spPr>
            <a:xfrm>
              <a:off x="175260" y="205740"/>
              <a:ext cx="2667000" cy="4114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Establish Ground Control Points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8F51893-640B-4D68-BE9B-FC9F95E567D4}"/>
                </a:ext>
              </a:extLst>
            </p:cNvPr>
            <p:cNvSpPr/>
            <p:nvPr/>
          </p:nvSpPr>
          <p:spPr>
            <a:xfrm>
              <a:off x="141900" y="960120"/>
              <a:ext cx="2667000" cy="4114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Setup flight plan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7AD6C4C-51AD-4246-B40B-231EFEE21CC8}"/>
                </a:ext>
              </a:extLst>
            </p:cNvPr>
            <p:cNvSpPr/>
            <p:nvPr/>
          </p:nvSpPr>
          <p:spPr>
            <a:xfrm>
              <a:off x="152400" y="1726860"/>
              <a:ext cx="2667000" cy="4114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Acquire orthophoto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98E21A9-28FC-41F1-81D9-4F3DD539A475}"/>
                </a:ext>
              </a:extLst>
            </p:cNvPr>
            <p:cNvSpPr/>
            <p:nvPr/>
          </p:nvSpPr>
          <p:spPr>
            <a:xfrm>
              <a:off x="3429000" y="998220"/>
              <a:ext cx="1732620" cy="4114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Acquire DEM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62B1C8C-D148-467C-9C0B-A87BFADC7630}"/>
                </a:ext>
              </a:extLst>
            </p:cNvPr>
            <p:cNvSpPr/>
            <p:nvPr/>
          </p:nvSpPr>
          <p:spPr>
            <a:xfrm>
              <a:off x="2735580" y="2511720"/>
              <a:ext cx="2667000" cy="4114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Morphodynamics parameter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C6B5410-9DB0-4A2D-BD1E-EB00AD05DDB6}"/>
                </a:ext>
              </a:extLst>
            </p:cNvPr>
            <p:cNvSpPr/>
            <p:nvPr/>
          </p:nvSpPr>
          <p:spPr>
            <a:xfrm>
              <a:off x="0" y="3357540"/>
              <a:ext cx="2026920" cy="41148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Shoreline declination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BF8F8F47-9F2D-40EA-A324-58573EF10E55}"/>
                </a:ext>
              </a:extLst>
            </p:cNvPr>
            <p:cNvSpPr/>
            <p:nvPr/>
          </p:nvSpPr>
          <p:spPr>
            <a:xfrm>
              <a:off x="2214540" y="4096680"/>
              <a:ext cx="2026920" cy="41148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Sediment volume change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99B6088-68EA-47BE-96D3-1B07C97CAFAD}"/>
                </a:ext>
              </a:extLst>
            </p:cNvPr>
            <p:cNvSpPr/>
            <p:nvPr/>
          </p:nvSpPr>
          <p:spPr>
            <a:xfrm>
              <a:off x="3459480" y="3418500"/>
              <a:ext cx="2026920" cy="41148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Beach profile</a:t>
              </a:r>
              <a:endPara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F175460E-F041-4530-B454-D553E4B0268D}"/>
                </a:ext>
              </a:extLst>
            </p:cNvPr>
            <p:cNvCxnSpPr/>
            <p:nvPr/>
          </p:nvCxnSpPr>
          <p:spPr>
            <a:xfrm>
              <a:off x="1417320" y="624840"/>
              <a:ext cx="7620" cy="335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461FC50F-0B1B-4754-93E8-1FB6313588BE}"/>
                </a:ext>
              </a:extLst>
            </p:cNvPr>
            <p:cNvCxnSpPr/>
            <p:nvPr/>
          </p:nvCxnSpPr>
          <p:spPr>
            <a:xfrm>
              <a:off x="1432560" y="1409700"/>
              <a:ext cx="7620" cy="335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3CE7A0F-19EB-4390-AADC-B0EF76AD628D}"/>
                </a:ext>
              </a:extLst>
            </p:cNvPr>
            <p:cNvCxnSpPr>
              <a:stCxn id="143" idx="3"/>
            </p:cNvCxnSpPr>
            <p:nvPr/>
          </p:nvCxnSpPr>
          <p:spPr>
            <a:xfrm>
              <a:off x="2808900" y="1165860"/>
              <a:ext cx="620100" cy="76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or: Elbow 152">
              <a:extLst>
                <a:ext uri="{FF2B5EF4-FFF2-40B4-BE49-F238E27FC236}">
                  <a16:creationId xmlns:a16="http://schemas.microsoft.com/office/drawing/2014/main" id="{07523366-4F5E-4FEB-ACB4-4E66A7F722E4}"/>
                </a:ext>
              </a:extLst>
            </p:cNvPr>
            <p:cNvCxnSpPr/>
            <p:nvPr/>
          </p:nvCxnSpPr>
          <p:spPr>
            <a:xfrm>
              <a:off x="1242060" y="2138340"/>
              <a:ext cx="1493520" cy="551520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FE146FF4-5EC5-4783-A6FA-3AFDA68F23F2}"/>
                </a:ext>
              </a:extLst>
            </p:cNvPr>
            <p:cNvCxnSpPr/>
            <p:nvPr/>
          </p:nvCxnSpPr>
          <p:spPr>
            <a:xfrm>
              <a:off x="4312920" y="1424940"/>
              <a:ext cx="7620" cy="10591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619D9D60-AE6B-4CEC-9313-AECACB81F43E}"/>
                </a:ext>
              </a:extLst>
            </p:cNvPr>
            <p:cNvCxnSpPr>
              <a:endCxn id="147" idx="3"/>
            </p:cNvCxnSpPr>
            <p:nvPr/>
          </p:nvCxnSpPr>
          <p:spPr>
            <a:xfrm flipH="1">
              <a:off x="2026920" y="2923200"/>
              <a:ext cx="838200" cy="64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0A4E8D43-7AF6-4CD3-86F3-0082686C03E0}"/>
                </a:ext>
              </a:extLst>
            </p:cNvPr>
            <p:cNvCxnSpPr/>
            <p:nvPr/>
          </p:nvCxnSpPr>
          <p:spPr>
            <a:xfrm>
              <a:off x="3108960" y="2941320"/>
              <a:ext cx="0" cy="11553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905CD29-0E69-4E2A-8199-048D7DD14433}"/>
                </a:ext>
              </a:extLst>
            </p:cNvPr>
            <p:cNvCxnSpPr/>
            <p:nvPr/>
          </p:nvCxnSpPr>
          <p:spPr>
            <a:xfrm>
              <a:off x="3505200" y="2923200"/>
              <a:ext cx="518160" cy="495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A18AE700-B92B-4966-982A-BB592BFAB999}"/>
              </a:ext>
            </a:extLst>
          </p:cNvPr>
          <p:cNvSpPr txBox="1"/>
          <p:nvPr/>
        </p:nvSpPr>
        <p:spPr>
          <a:xfrm>
            <a:off x="11066197" y="12840453"/>
            <a:ext cx="971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4: A diagram showing the approach to Objective 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2355032"/>
            <a:ext cx="21383625" cy="182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ourgette" panose="02000603070400060004" pitchFamily="2" charset="0"/>
                <a:cs typeface="Times New Roman" panose="02020603050405020304" pitchFamily="18" charset="0"/>
              </a:rPr>
              <a:t>WP 1:   Biophysical and Climate Related Studies</a:t>
            </a:r>
          </a:p>
          <a:p>
            <a:pPr algn="ctr"/>
            <a:r>
              <a:rPr lang="en-GB" sz="4000" b="1" dirty="0">
                <a:solidFill>
                  <a:schemeClr val="accent3">
                    <a:lumMod val="50000"/>
                  </a:schemeClr>
                </a:solidFill>
              </a:rPr>
              <a:t>INTRODUCTION TO WORK PACKAGE</a:t>
            </a:r>
          </a:p>
          <a:p>
            <a:pPr algn="ctr"/>
            <a:r>
              <a:rPr lang="en-GB" sz="2400" b="1" dirty="0">
                <a:solidFill>
                  <a:schemeClr val="accent4">
                    <a:lumMod val="50000"/>
                  </a:schemeClr>
                </a:solidFill>
                <a:latin typeface="Gill Sans MT" panose="020B0502020104020203" pitchFamily="34" charset="0"/>
              </a:rPr>
              <a:t>Appeaning Addo, K., Botwe, B., Nukpezah, D., Jayson Quashigah, P N., Kwame-Biney, M., (UG) Nielsen, A (AU)  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48426" y="4288226"/>
            <a:ext cx="21383625" cy="48127"/>
          </a:xfrm>
          <a:prstGeom prst="line">
            <a:avLst/>
          </a:prstGeom>
          <a:ln w="17780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610CF13-20F0-4945-828C-74EC83889C27}"/>
              </a:ext>
            </a:extLst>
          </p:cNvPr>
          <p:cNvSpPr txBox="1"/>
          <p:nvPr/>
        </p:nvSpPr>
        <p:spPr>
          <a:xfrm>
            <a:off x="239449" y="27219873"/>
            <a:ext cx="971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2: A diagram showing the approach to Objectives 1,2 and 3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7B0492E-8B53-4CAA-B91F-CE3153D0FDDA}"/>
              </a:ext>
            </a:extLst>
          </p:cNvPr>
          <p:cNvSpPr txBox="1"/>
          <p:nvPr/>
        </p:nvSpPr>
        <p:spPr>
          <a:xfrm>
            <a:off x="575066" y="17001814"/>
            <a:ext cx="971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1: A map of the Ghana coast showing the study areas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80790" y="28572806"/>
            <a:ext cx="12233967" cy="1521354"/>
            <a:chOff x="6260418" y="28440298"/>
            <a:chExt cx="12672747" cy="17884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60418" y="28633721"/>
              <a:ext cx="3455216" cy="13341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276636" y="28440298"/>
              <a:ext cx="2070061" cy="178842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103357" y="28633721"/>
              <a:ext cx="3829808" cy="1321200"/>
            </a:xfrm>
            <a:prstGeom prst="rect">
              <a:avLst/>
            </a:prstGeom>
          </p:spPr>
        </p:pic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951F8739-7D6B-4F87-9296-CF124EC8858E}"/>
              </a:ext>
            </a:extLst>
          </p:cNvPr>
          <p:cNvSpPr txBox="1"/>
          <p:nvPr/>
        </p:nvSpPr>
        <p:spPr>
          <a:xfrm>
            <a:off x="10811207" y="16065119"/>
            <a:ext cx="4884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5: Plotted Sea Level Data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B342A6A-05FF-479A-9B3A-C7042C8A6CF8}"/>
              </a:ext>
            </a:extLst>
          </p:cNvPr>
          <p:cNvSpPr txBox="1"/>
          <p:nvPr/>
        </p:nvSpPr>
        <p:spPr>
          <a:xfrm>
            <a:off x="10665941" y="19186829"/>
            <a:ext cx="574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6: DEM from 30m SRTM data</a:t>
            </a:r>
          </a:p>
        </p:txBody>
      </p:sp>
      <p:grpSp>
        <p:nvGrpSpPr>
          <p:cNvPr id="113" name="Canvas 1">
            <a:extLst>
              <a:ext uri="{FF2B5EF4-FFF2-40B4-BE49-F238E27FC236}">
                <a16:creationId xmlns:a16="http://schemas.microsoft.com/office/drawing/2014/main" id="{CD608893-AC85-4317-8497-E6B42EAAB2DE}"/>
              </a:ext>
            </a:extLst>
          </p:cNvPr>
          <p:cNvGrpSpPr/>
          <p:nvPr/>
        </p:nvGrpSpPr>
        <p:grpSpPr>
          <a:xfrm>
            <a:off x="10929889" y="4492160"/>
            <a:ext cx="9220611" cy="4259580"/>
            <a:chOff x="0" y="0"/>
            <a:chExt cx="7301865" cy="425958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8BB5580-71A0-48BE-8ABA-21774733AA27}"/>
                </a:ext>
              </a:extLst>
            </p:cNvPr>
            <p:cNvSpPr/>
            <p:nvPr/>
          </p:nvSpPr>
          <p:spPr>
            <a:xfrm>
              <a:off x="0" y="0"/>
              <a:ext cx="7301865" cy="4259580"/>
            </a:xfrm>
            <a:prstGeom prst="rect">
              <a:avLst/>
            </a:prstGeom>
            <a:solidFill>
              <a:prstClr val="white"/>
            </a:solidFill>
          </p:spPr>
        </p:sp>
        <p:grpSp>
          <p:nvGrpSpPr>
            <p:cNvPr id="115" name="Canvas 38">
              <a:extLst>
                <a:ext uri="{FF2B5EF4-FFF2-40B4-BE49-F238E27FC236}">
                  <a16:creationId xmlns:a16="http://schemas.microsoft.com/office/drawing/2014/main" id="{EA7B66EC-69BC-417A-9C3A-002B5A2C1604}"/>
                </a:ext>
              </a:extLst>
            </p:cNvPr>
            <p:cNvGrpSpPr/>
            <p:nvPr/>
          </p:nvGrpSpPr>
          <p:grpSpPr>
            <a:xfrm>
              <a:off x="0" y="0"/>
              <a:ext cx="7301864" cy="3977152"/>
              <a:chOff x="0" y="0"/>
              <a:chExt cx="6759471" cy="3414525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C4478DB-DC35-4BCF-81C0-82ED3D7F9A2E}"/>
                  </a:ext>
                </a:extLst>
              </p:cNvPr>
              <p:cNvSpPr/>
              <p:nvPr/>
            </p:nvSpPr>
            <p:spPr>
              <a:xfrm>
                <a:off x="0" y="0"/>
                <a:ext cx="6126480" cy="3200400"/>
              </a:xfrm>
              <a:prstGeom prst="rect">
                <a:avLst/>
              </a:prstGeom>
              <a:solidFill>
                <a:prstClr val="white"/>
              </a:solidFill>
            </p:spPr>
            <p:txBody>
              <a:bodyPr/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511B7DBA-DA96-4B09-9CB2-2F1237E96335}"/>
                  </a:ext>
                </a:extLst>
              </p:cNvPr>
              <p:cNvSpPr/>
              <p:nvPr/>
            </p:nvSpPr>
            <p:spPr>
              <a:xfrm>
                <a:off x="28452" y="402164"/>
                <a:ext cx="1545277" cy="51815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Acquire Climatic data from GMET 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4910CE79-B667-4E9A-B9FB-9D13E12F7C17}"/>
                  </a:ext>
                </a:extLst>
              </p:cNvPr>
              <p:cNvSpPr/>
              <p:nvPr/>
            </p:nvSpPr>
            <p:spPr>
              <a:xfrm>
                <a:off x="5592" y="1138424"/>
                <a:ext cx="1889759" cy="51816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Beach profile data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1417352-3017-4841-B1F0-A72A3A9F17BE}"/>
                  </a:ext>
                </a:extLst>
              </p:cNvPr>
              <p:cNvSpPr/>
              <p:nvPr/>
            </p:nvSpPr>
            <p:spPr>
              <a:xfrm>
                <a:off x="28452" y="1831844"/>
                <a:ext cx="1889760" cy="51816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Shapefile from ARCMAP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4B6F70CA-092B-4A07-B121-053417C12512}"/>
                  </a:ext>
                </a:extLst>
              </p:cNvPr>
              <p:cNvSpPr/>
              <p:nvPr/>
            </p:nvSpPr>
            <p:spPr>
              <a:xfrm>
                <a:off x="2175682" y="1153664"/>
                <a:ext cx="999831" cy="518159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MIKE 3 model/slum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22486807-88B7-438B-BE91-CB6083CECB84}"/>
                  </a:ext>
                </a:extLst>
              </p:cNvPr>
              <p:cNvSpPr/>
              <p:nvPr/>
            </p:nvSpPr>
            <p:spPr>
              <a:xfrm>
                <a:off x="1832441" y="0"/>
                <a:ext cx="1127406" cy="51815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Water dispersion data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C86D1624-28CE-4928-9B7A-4A61375A3A41}"/>
                  </a:ext>
                </a:extLst>
              </p:cNvPr>
              <p:cNvSpPr/>
              <p:nvPr/>
            </p:nvSpPr>
            <p:spPr>
              <a:xfrm>
                <a:off x="4562351" y="73064"/>
                <a:ext cx="2197120" cy="658200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Historic flooding/ rainfall/temperature data</a:t>
                </a:r>
                <a:endParaRPr lang="en-US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C5944403-5D2B-4B64-AACF-E0FE6AD24212}"/>
                  </a:ext>
                </a:extLst>
              </p:cNvPr>
              <p:cNvSpPr/>
              <p:nvPr/>
            </p:nvSpPr>
            <p:spPr>
              <a:xfrm>
                <a:off x="4692367" y="1117935"/>
                <a:ext cx="2067104" cy="604860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Simulated flood prediction and scenarios (MIKE)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BC1342FB-1454-4D19-B305-6F14008932EB}"/>
                  </a:ext>
                </a:extLst>
              </p:cNvPr>
              <p:cNvSpPr/>
              <p:nvPr/>
            </p:nvSpPr>
            <p:spPr>
              <a:xfrm>
                <a:off x="1089706" y="2762085"/>
                <a:ext cx="2236130" cy="65244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Simulated flood prediction and scenarios</a:t>
                </a:r>
                <a:endParaRPr lang="en-US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D726182B-9742-4FCF-A9FB-20E58037CBF2}"/>
                  </a:ext>
                </a:extLst>
              </p:cNvPr>
              <p:cNvCxnSpPr/>
              <p:nvPr/>
            </p:nvCxnSpPr>
            <p:spPr>
              <a:xfrm>
                <a:off x="1895352" y="1397504"/>
                <a:ext cx="25146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695E624F-E9C5-4FDD-A702-985100202C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3452" y="1697564"/>
                <a:ext cx="242230" cy="4114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DEE6434B-C966-4872-ADB0-914A050DF7FE}"/>
                  </a:ext>
                </a:extLst>
              </p:cNvPr>
              <p:cNvCxnSpPr/>
              <p:nvPr/>
            </p:nvCxnSpPr>
            <p:spPr>
              <a:xfrm flipH="1">
                <a:off x="2756412" y="1697564"/>
                <a:ext cx="7620" cy="106206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53F17E10-AA39-4C71-AEF2-FB5188BCFC29}"/>
                  </a:ext>
                </a:extLst>
              </p:cNvPr>
              <p:cNvSpPr/>
              <p:nvPr/>
            </p:nvSpPr>
            <p:spPr>
              <a:xfrm>
                <a:off x="3242821" y="1161284"/>
                <a:ext cx="1108539" cy="71452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Python</a:t>
                </a:r>
                <a:endParaRPr lang="en-US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0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kern="1200" dirty="0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(app) </a:t>
                </a:r>
                <a:r>
                  <a:rPr lang="en-US" sz="1400" kern="1200" dirty="0" err="1">
                    <a:solidFill>
                      <a:srgbClr val="FFFFFF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bayesian</a:t>
                </a:r>
                <a:endParaRPr lang="en-US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7C3607F0-9C05-4A83-9DA5-5D40B99E06FC}"/>
                </a:ext>
              </a:extLst>
            </p:cNvPr>
            <p:cNvCxnSpPr/>
            <p:nvPr/>
          </p:nvCxnSpPr>
          <p:spPr>
            <a:xfrm>
              <a:off x="1699952" y="1010580"/>
              <a:ext cx="680085" cy="3886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0EF50EB7-0EC2-42CD-AA0B-AD20A75FE044}"/>
                </a:ext>
              </a:extLst>
            </p:cNvPr>
            <p:cNvCxnSpPr/>
            <p:nvPr/>
          </p:nvCxnSpPr>
          <p:spPr>
            <a:xfrm>
              <a:off x="2735875" y="570357"/>
              <a:ext cx="0" cy="7556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9DFD028-DC1A-47FC-8537-44F8A8B3EE90}"/>
                </a:ext>
              </a:extLst>
            </p:cNvPr>
            <p:cNvSpPr/>
            <p:nvPr/>
          </p:nvSpPr>
          <p:spPr>
            <a:xfrm>
              <a:off x="3281218" y="0"/>
              <a:ext cx="1353820" cy="75438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Landscape storage dynamics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B90DFC3-C7A9-4DDA-8BF8-21AC4AF83220}"/>
                </a:ext>
              </a:extLst>
            </p:cNvPr>
            <p:cNvCxnSpPr/>
            <p:nvPr/>
          </p:nvCxnSpPr>
          <p:spPr>
            <a:xfrm flipH="1">
              <a:off x="3906180" y="658155"/>
              <a:ext cx="572135" cy="741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46D0B3B7-6E42-4B5E-9557-F9986EC5C566}"/>
                </a:ext>
              </a:extLst>
            </p:cNvPr>
            <p:cNvCxnSpPr/>
            <p:nvPr/>
          </p:nvCxnSpPr>
          <p:spPr>
            <a:xfrm flipH="1">
              <a:off x="4634873" y="837650"/>
              <a:ext cx="504190" cy="5149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6F0F4FD0-7807-4EAA-9967-FDCE48FD00AB}"/>
                </a:ext>
              </a:extLst>
            </p:cNvPr>
            <p:cNvCxnSpPr>
              <a:cxnSpLocks/>
              <a:stCxn id="134" idx="1"/>
              <a:endCxn id="131" idx="3"/>
            </p:cNvCxnSpPr>
            <p:nvPr/>
          </p:nvCxnSpPr>
          <p:spPr>
            <a:xfrm flipH="1">
              <a:off x="4700521" y="1654405"/>
              <a:ext cx="368371" cy="1143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00E389C-D73F-49C5-90BD-C2B864380AD8}"/>
                </a:ext>
              </a:extLst>
            </p:cNvPr>
            <p:cNvSpPr/>
            <p:nvPr/>
          </p:nvSpPr>
          <p:spPr>
            <a:xfrm>
              <a:off x="4439580" y="2290740"/>
              <a:ext cx="2482850" cy="736600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Historic diarrhoea data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CCF299F3-3923-4898-9CD6-2B9F1E5802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36615" y="2184889"/>
              <a:ext cx="202828" cy="555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A0BA51DE-212F-4ED0-A25B-52C7941A82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49030" y="2133685"/>
              <a:ext cx="5257" cy="11531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0518CF3-3764-4145-A839-BF820CF78F09}"/>
                </a:ext>
              </a:extLst>
            </p:cNvPr>
            <p:cNvSpPr/>
            <p:nvPr/>
          </p:nvSpPr>
          <p:spPr>
            <a:xfrm>
              <a:off x="3776640" y="3224568"/>
              <a:ext cx="2527300" cy="79502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5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kern="1200">
                  <a:solidFill>
                    <a:srgbClr val="FFFFFF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Predict diarrhoea prevalence</a:t>
              </a:r>
              <a:endPara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108CD92C-D12F-4778-82FA-91969FCB82EB}"/>
              </a:ext>
            </a:extLst>
          </p:cNvPr>
          <p:cNvSpPr txBox="1"/>
          <p:nvPr/>
        </p:nvSpPr>
        <p:spPr>
          <a:xfrm>
            <a:off x="11144450" y="8570667"/>
            <a:ext cx="971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3: A diagram showing the approach to Objective 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4161D4-B9E2-4746-911E-B897960B0F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143" y="16519234"/>
            <a:ext cx="4772792" cy="2705385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A5886EDC-B75B-4EE5-9BFA-C8584CFF739E}"/>
              </a:ext>
            </a:extLst>
          </p:cNvPr>
          <p:cNvSpPr txBox="1"/>
          <p:nvPr/>
        </p:nvSpPr>
        <p:spPr>
          <a:xfrm>
            <a:off x="10637621" y="13112542"/>
            <a:ext cx="11285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PRELIMINARY RESULTS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AC41101-C82B-4F81-AF32-D0150252BDBE}"/>
              </a:ext>
            </a:extLst>
          </p:cNvPr>
          <p:cNvSpPr txBox="1"/>
          <p:nvPr/>
        </p:nvSpPr>
        <p:spPr>
          <a:xfrm>
            <a:off x="16110850" y="19201893"/>
            <a:ext cx="574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Figure 7: EPR of Mumford &amp; Atiteti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E48F75-8B8B-48BE-AB9F-07375E0D6FA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525" y="13885482"/>
            <a:ext cx="5274990" cy="229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1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</TotalTime>
  <Words>518</Words>
  <Application>Microsoft Office PowerPoint</Application>
  <PresentationFormat>Custom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Courgette</vt:lpstr>
      <vt:lpstr>Eras Bold ITC</vt:lpstr>
      <vt:lpstr>Gill Sans MT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BOAFO Yaw Agyeman</dc:creator>
  <cp:lastModifiedBy>Michael Kwame-Biney</cp:lastModifiedBy>
  <cp:revision>56</cp:revision>
  <dcterms:created xsi:type="dcterms:W3CDTF">2021-04-13T14:47:23Z</dcterms:created>
  <dcterms:modified xsi:type="dcterms:W3CDTF">2021-05-07T13:44:36Z</dcterms:modified>
</cp:coreProperties>
</file>